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81" r:id="rId18"/>
    <p:sldId id="284" r:id="rId19"/>
    <p:sldId id="285" r:id="rId20"/>
    <p:sldId id="286" r:id="rId21"/>
    <p:sldId id="287" r:id="rId22"/>
    <p:sldId id="288" r:id="rId23"/>
    <p:sldId id="278" r:id="rId24"/>
    <p:sldId id="283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D6B1A9-C984-40B8-B46F-B5F5022EB089}">
          <p14:sldIdLst>
            <p14:sldId id="256"/>
            <p14:sldId id="257"/>
            <p14:sldId id="258"/>
            <p14:sldId id="259"/>
          </p14:sldIdLst>
        </p14:section>
        <p14:section name="Раздел без заголовка" id="{4CB0D241-9679-4E53-8E16-B6D377673AA9}">
          <p14:sldIdLst>
            <p14:sldId id="260"/>
            <p14:sldId id="261"/>
            <p14:sldId id="262"/>
            <p14:sldId id="263"/>
            <p14:sldId id="264"/>
            <p14:sldId id="266"/>
            <p14:sldId id="265"/>
            <p14:sldId id="267"/>
            <p14:sldId id="268"/>
            <p14:sldId id="269"/>
            <p14:sldId id="270"/>
            <p14:sldId id="271"/>
            <p14:sldId id="281"/>
            <p14:sldId id="284"/>
            <p14:sldId id="285"/>
            <p14:sldId id="286"/>
            <p14:sldId id="287"/>
            <p14:sldId id="288"/>
            <p14:sldId id="278"/>
            <p14:sldId id="283"/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 autoAdjust="0"/>
    <p:restoredTop sz="94598" autoAdjust="0"/>
  </p:normalViewPr>
  <p:slideViewPr>
    <p:cSldViewPr>
      <p:cViewPr>
        <p:scale>
          <a:sx n="100" d="100"/>
          <a:sy n="100" d="100"/>
        </p:scale>
        <p:origin x="-218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4.xlsx"/><Relationship Id="rId4" Type="http://schemas.microsoft.com/office/2011/relationships/chartColorStyle" Target="colors10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Relationship Id="rId4" Type="http://schemas.microsoft.com/office/2011/relationships/chartColorStyle" Target="colors4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64937229196754E-2"/>
          <c:y val="0"/>
          <c:w val="0.72989042884123989"/>
          <c:h val="0.908929310884649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32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chemeClr val="accent3"/>
              </a:solidFill>
            </c:spPr>
          </c:dPt>
          <c:dLbls>
            <c:dLbl>
              <c:idx val="0"/>
              <c:layout>
                <c:manualLayout>
                  <c:x val="-0.17262595822686369"/>
                  <c:y val="9.8307048375096365E-2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266 740,8</a:t>
                    </a:r>
                    <a:endParaRPr lang="ru-RU" b="1" dirty="0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ru-RU" sz="1800" b="1" i="0" u="none" strike="noStrike" baseline="0" dirty="0" smtClean="0">
                        <a:solidFill>
                          <a:schemeClr val="tx1"/>
                        </a:solidFill>
                        <a:effectLst/>
                      </a:rPr>
                      <a:t>тыс. руб.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31%</a:t>
                    </a:r>
                    <a:endParaRPr lang="ru-RU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592 995,6;</a:t>
                    </a: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тыс. руб. 69</a:t>
                    </a:r>
                    <a:r>
                      <a:rPr lang="ru-RU" sz="1800" b="1" i="0" baseline="0" dirty="0" smtClean="0">
                        <a:solidFill>
                          <a:schemeClr val="tx1"/>
                        </a:solidFill>
                        <a:effectLst/>
                      </a:rPr>
                      <a:t>%</a:t>
                    </a:r>
                    <a:endParaRPr lang="ru-RU" dirty="0" smtClean="0">
                      <a:effectLst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266740.8</c:v>
                </c:pt>
                <c:pt idx="1">
                  <c:v>592995.6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14023775136095989"/>
          <c:y val="0.63395481310157453"/>
          <c:w val="0.6316666203755138"/>
          <c:h val="0.36381689913241966"/>
        </c:manualLayout>
      </c:layout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1658871075143568E-2"/>
          <c:y val="3.4883880625712439E-2"/>
          <c:w val="0.95668225784971284"/>
          <c:h val="0.6320575738942385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Общеэкономические вопросы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401356080489936E-2"/>
                  <c:y val="0.2681653604459293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1 401,9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1401.9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Сельское хозяйство и рыболовство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4444444444444442E-2"/>
                  <c:y val="0.2732199291349254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7 634,8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7634.8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652778871391076"/>
                  <c:y val="0.2732188534659131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2 862,9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#,##0.00</c:formatCode>
                <c:ptCount val="1"/>
                <c:pt idx="0">
                  <c:v>2862.9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6629483814523187E-2"/>
                  <c:y val="0.2755928549761524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1 694,3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1694.3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Транспорт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5277777777777777E-2"/>
                  <c:y val="0.2732188534659131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3 928,9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3928.9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7910784"/>
        <c:axId val="137293184"/>
      </c:barChart>
      <c:catAx>
        <c:axId val="137910784"/>
        <c:scaling>
          <c:orientation val="minMax"/>
        </c:scaling>
        <c:delete val="1"/>
        <c:axPos val="l"/>
        <c:majorTickMark val="out"/>
        <c:minorTickMark val="none"/>
        <c:tickLblPos val="nextTo"/>
        <c:crossAx val="137293184"/>
        <c:crosses val="autoZero"/>
        <c:auto val="1"/>
        <c:lblAlgn val="ctr"/>
        <c:lblOffset val="100"/>
        <c:noMultiLvlLbl val="0"/>
      </c:catAx>
      <c:valAx>
        <c:axId val="13729318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379107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5564304461942225E-4"/>
          <c:y val="0.62564351898663373"/>
          <c:w val="0.978299321959755"/>
          <c:h val="0.37435540534435391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/>
      </c:spPr>
    </c:backWall>
    <c:plotArea>
      <c:layout>
        <c:manualLayout>
          <c:layoutTarget val="inner"/>
          <c:xMode val="edge"/>
          <c:yMode val="edge"/>
          <c:x val="7.7117674026393433E-3"/>
          <c:y val="0.13617997664267126"/>
          <c:w val="0.99228823259736065"/>
          <c:h val="0.39492924914149063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8.6827959286574996E-2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113 955,6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114289.5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969957366501802E-3"/>
                  <c:y val="8.6827959286574996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333 052,8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333052.79999999999</c:v>
                </c:pt>
              </c:numCache>
            </c:numRef>
          </c:val>
        </c:ser>
        <c:ser>
          <c:idx val="5"/>
          <c:order val="2"/>
          <c:tx>
            <c:v>Дополнительное образование детей</c:v>
          </c:tx>
          <c:invertIfNegative val="0"/>
          <c:dLbls>
            <c:dLbl>
              <c:idx val="0"/>
              <c:layout>
                <c:manualLayout>
                  <c:x val="-3.5133906206302676E-2"/>
                  <c:y val="8.682795928657499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53 354,8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Lit>
              <c:formatCode>General</c:formatCode>
              <c:ptCount val="1"/>
              <c:pt idx="0">
                <c:v>49336.9</c:v>
              </c:pt>
            </c:numLit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Молодежная политика и оздоровление детей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775965893200973E-2"/>
                  <c:y val="8.65465802944971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26 246,0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26246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Другие вопросы  в области образования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6655795359205844E-2"/>
                  <c:y val="7.395396238024834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38 226,3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38226.300000000003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2533760"/>
        <c:axId val="134674048"/>
        <c:axId val="0"/>
      </c:bar3DChart>
      <c:catAx>
        <c:axId val="2525337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4674048"/>
        <c:crosses val="autoZero"/>
        <c:auto val="1"/>
        <c:lblAlgn val="ctr"/>
        <c:lblOffset val="100"/>
        <c:noMultiLvlLbl val="0"/>
      </c:catAx>
      <c:valAx>
        <c:axId val="13467404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52533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66953103151338E-2"/>
          <c:y val="0.52238682881389242"/>
          <c:w val="0.71120608135976515"/>
          <c:h val="0.431485817815114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5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6723417343428142"/>
          <c:y val="0.57378479158209306"/>
          <c:w val="0.39069724326756333"/>
          <c:h val="0.35491007862599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3"/>
            </a:solidFill>
          </c:spPr>
          <c:dPt>
            <c:idx val="0"/>
            <c:bubble3D val="0"/>
            <c:explosion val="30"/>
            <c:spPr>
              <a:solidFill>
                <a:schemeClr val="tx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8.5664092878569048E-2"/>
                  <c:y val="6.354649474263221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50 004,8</a:t>
                    </a:r>
                  </a:p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67,6%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24 009,3</a:t>
                    </a:r>
                  </a:p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32,4%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Культура</c:v>
                </c:pt>
                <c:pt idx="1">
                  <c:v>Другие вопросы в области культуры, кинематографии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50004.800000000003</c:v>
                </c:pt>
                <c:pt idx="1">
                  <c:v>24009.3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58209652479415E-2"/>
          <c:y val="2.3884428276976524E-2"/>
          <c:w val="0.92552660360142136"/>
          <c:h val="5.690814082415577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12700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58871075143568E-2"/>
          <c:y val="3.5991824677303795E-2"/>
          <c:w val="0.95668225784971284"/>
          <c:h val="0.7312643366423338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9558313539083354E-2"/>
                  <c:y val="0.2178679493128214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5 677,4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5677.4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Социальное обеспечение населения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2878725137060603E-3"/>
                  <c:y val="0.2178679493128214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6 220,0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6220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033572027350496E-2"/>
                  <c:y val="0.2178679493128214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20 858,2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20858.2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Другие вопросы в области социальной политики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118377113286769E-2"/>
                  <c:y val="0.2178679493128214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2 908,2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2908.2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55680000"/>
        <c:axId val="129307712"/>
        <c:axId val="0"/>
      </c:bar3DChart>
      <c:catAx>
        <c:axId val="255680000"/>
        <c:scaling>
          <c:orientation val="minMax"/>
        </c:scaling>
        <c:delete val="1"/>
        <c:axPos val="l"/>
        <c:majorTickMark val="out"/>
        <c:minorTickMark val="none"/>
        <c:tickLblPos val="nextTo"/>
        <c:crossAx val="129307712"/>
        <c:crosses val="autoZero"/>
        <c:auto val="1"/>
        <c:lblAlgn val="ctr"/>
        <c:lblOffset val="100"/>
        <c:noMultiLvlLbl val="0"/>
      </c:catAx>
      <c:valAx>
        <c:axId val="12930771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556800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0978458775471231E-2"/>
          <c:y val="0.75542750151943905"/>
          <c:w val="0.89999997704570933"/>
          <c:h val="0.16957838017998003"/>
        </c:manualLayout>
      </c:layout>
      <c:overlay val="0"/>
      <c:txPr>
        <a:bodyPr/>
        <a:lstStyle/>
        <a:p>
          <a:pPr>
            <a:defRPr sz="9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1658871075143568E-2"/>
          <c:y val="3.857957569094584E-2"/>
          <c:w val="0.31821811832007163"/>
          <c:h val="0.92284084861810833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Иные дотации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9.844941397792531E-2"/>
                  <c:y val="1.052170246116704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7 544,5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7544.5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Дотации на выравнивание бюджетной обеспеченности субъектов Российской Федерации и муниципальных образований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9.4511437418808297E-2"/>
                  <c:y val="-7.014468307444698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44 688,3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44688.3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8"/>
        <c:gapDepth val="216"/>
        <c:shape val="box"/>
        <c:axId val="255882752"/>
        <c:axId val="129310016"/>
        <c:axId val="0"/>
      </c:bar3DChart>
      <c:catAx>
        <c:axId val="2558827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9310016"/>
        <c:crosses val="autoZero"/>
        <c:auto val="1"/>
        <c:lblAlgn val="ctr"/>
        <c:lblOffset val="100"/>
        <c:noMultiLvlLbl val="0"/>
      </c:catAx>
      <c:valAx>
        <c:axId val="1293100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55882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59608189936984"/>
          <c:y val="4.0792999450165103E-2"/>
          <c:w val="0.43315633627405092"/>
          <c:h val="0.89428008771951628"/>
        </c:manualLayout>
      </c:layout>
      <c:overlay val="0"/>
      <c:txPr>
        <a:bodyPr/>
        <a:lstStyle/>
        <a:p>
          <a:pPr>
            <a:defRPr sz="11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266</a:t>
                    </a:r>
                    <a:r>
                      <a:rPr lang="ru-RU" b="1" baseline="0" dirty="0" smtClean="0">
                        <a:solidFill>
                          <a:srgbClr val="002060"/>
                        </a:solidFill>
                      </a:rPr>
                      <a:t> 740,8</a:t>
                    </a:r>
                    <a:endParaRPr lang="en-US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baseline="0" dirty="0" smtClean="0">
                        <a:solidFill>
                          <a:srgbClr val="002060"/>
                        </a:solidFill>
                      </a:rPr>
                      <a:t>264 940,4</a:t>
                    </a:r>
                    <a:endParaRPr lang="ru-RU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266740.8</c:v>
                </c:pt>
                <c:pt idx="1">
                  <c:v>264940.40000000002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592 995,6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rgbClr val="002060"/>
                        </a:solidFill>
                      </a:rPr>
                      <a:t>610 472,8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592995.6</c:v>
                </c:pt>
                <c:pt idx="1">
                  <c:v>610472.80000000005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3935616"/>
        <c:axId val="171844160"/>
        <c:axId val="0"/>
      </c:bar3DChart>
      <c:catAx>
        <c:axId val="133935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844160"/>
        <c:crosses val="autoZero"/>
        <c:auto val="1"/>
        <c:lblAlgn val="ctr"/>
        <c:lblOffset val="100"/>
        <c:noMultiLvlLbl val="0"/>
      </c:catAx>
      <c:valAx>
        <c:axId val="1718441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3393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9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6968286778777317"/>
          <c:w val="0.59760404183785421"/>
          <c:h val="0.309472451778862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000000"/>
                </a:contourClr>
              </a:sp3d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1.8623807171371434E-2"/>
                  <c:y val="-5.3135976344508729E-2"/>
                </c:manualLayout>
              </c:layout>
              <c:tx>
                <c:rich>
                  <a:bodyPr/>
                  <a:lstStyle/>
                  <a:p>
                    <a:r>
                      <a:rPr lang="ru-RU" b="1" smtClean="0">
                        <a:solidFill>
                          <a:schemeClr val="tx1"/>
                        </a:solidFill>
                      </a:rPr>
                      <a:t>207 360,9</a:t>
                    </a:r>
                    <a:r>
                      <a:rPr lang="en-US" b="1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79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9676926404078077E-2"/>
                  <c:y val="-2.251309683539435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475,6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0690485577114948"/>
                  <c:y val="3.487988514096724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13 582,4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5,1</a:t>
                    </a:r>
                  </a:p>
                  <a:p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7318996648700305"/>
                  <c:y val="0.11162285387093741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8 620,2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3,3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</c:dLbl>
            <c:dLbl>
              <c:idx val="5"/>
              <c:layout>
                <c:manualLayout>
                  <c:x val="3.763767348396025E-2"/>
                  <c:y val="0.23994931494098254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5 677,8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3180207592899604E-3"/>
                  <c:y val="0.16327427583121396"/>
                </c:manualLayout>
              </c:layout>
              <c:tx>
                <c:rich>
                  <a:bodyPr/>
                  <a:lstStyle/>
                  <a:p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12498,7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4,7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2.163648483501834E-2"/>
                  <c:y val="0.13078126454417976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615,4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0,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3.2314370679417496E-3"/>
                  <c:y val="9.207385365590009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587,6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786984563743187E-2"/>
                  <c:y val="4.865112585088143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3 298,2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1,2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6.4755480243295516E-3"/>
                  <c:y val="-2.162147148815296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4 832,8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ru-RU" baseline="0" dirty="0" smtClean="0"/>
                      <a:t>1 544,3</a:t>
                    </a:r>
                    <a:r>
                      <a:rPr lang="en-US" dirty="0" smtClean="0"/>
                      <a:t>; </a:t>
                    </a:r>
                    <a:r>
                      <a:rPr lang="ru-RU" dirty="0" smtClean="0"/>
                      <a:t>0,6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3"/>
              <c:layout>
                <c:manualLayout>
                  <c:x val="7.8348899744688761E-4"/>
                  <c:y val="-7.49276732014761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194,5</a:t>
                    </a:r>
                    <a:r>
                      <a:rPr lang="en-US" dirty="0" smtClean="0"/>
                      <a:t>; 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4"/>
              <c:layout>
                <c:manualLayout>
                  <c:x val="1.0273939357331386E-2"/>
                  <c:y val="-0.1160407852580944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; 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5"/>
              <c:layout>
                <c:manualLayout>
                  <c:x val="-7.5890300214754994E-3"/>
                  <c:y val="-2.903712650546335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3036,90; 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>
                <a:glow rad="127000">
                  <a:srgbClr val="00B0F0"/>
                </a:glo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Лист1!$A$2:$A$17</c:f>
              <c:strCache>
                <c:ptCount val="16"/>
                <c:pt idx="0">
                  <c:v>Налог на доходы физических лиц</c:v>
                </c:pt>
                <c:pt idx="1">
                  <c:v>Задолженность и перерасчеты по отмененным налогам, сборам, и иным обязательным платежам</c:v>
                </c:pt>
                <c:pt idx="2">
                  <c:v>Единый налог на вмененный доход для отдельных видов деятельности</c:v>
                </c:pt>
                <c:pt idx="3">
                  <c:v>Единый сельскохозяйственный налог</c:v>
                </c:pt>
                <c:pt idx="5">
                  <c:v>Государственная пошлина</c:v>
                </c:pt>
                <c:pt idx="6">
                  <c:v>Доходы от использования имущества, находящегося в муниципальной собственности</c:v>
                </c:pt>
                <c:pt idx="7">
                  <c:v>Платежи при пользовании природными ресурсами</c:v>
                </c:pt>
                <c:pt idx="8">
                  <c:v>Доходы от оказания платных услуг и компенсации затрат государства</c:v>
                </c:pt>
                <c:pt idx="9">
                  <c:v>Доходы от продажи материальных и нематериальных активов</c:v>
                </c:pt>
                <c:pt idx="11">
                  <c:v>Штрафы, санкции, возмещение ущерба</c:v>
                </c:pt>
                <c:pt idx="12">
                  <c:v>Акцизы по подакцизным товарам</c:v>
                </c:pt>
                <c:pt idx="13">
                  <c:v>Прочие налоговые и неналоговые доходы</c:v>
                </c:pt>
                <c:pt idx="14">
                  <c:v>Налог, взимаемый в связи с применением патентной системы</c:v>
                </c:pt>
                <c:pt idx="15">
                  <c:v>Налог, взимаемый в связи с применением упрощенной системы налогообложения</c:v>
                </c:pt>
              </c:strCache>
            </c:strRef>
          </c:cat>
          <c:val>
            <c:numRef>
              <c:f>Лист1!$B$2:$B$17</c:f>
              <c:numCache>
                <c:formatCode>0.00</c:formatCode>
                <c:ptCount val="16"/>
                <c:pt idx="0">
                  <c:v>207360.9</c:v>
                </c:pt>
                <c:pt idx="1">
                  <c:v>99.5</c:v>
                </c:pt>
                <c:pt idx="2">
                  <c:v>14440.1</c:v>
                </c:pt>
                <c:pt idx="3">
                  <c:v>12374.3</c:v>
                </c:pt>
                <c:pt idx="5">
                  <c:v>5749.4</c:v>
                </c:pt>
                <c:pt idx="6">
                  <c:v>12368.5</c:v>
                </c:pt>
                <c:pt idx="7">
                  <c:v>-28.1</c:v>
                </c:pt>
                <c:pt idx="8">
                  <c:v>1045.8</c:v>
                </c:pt>
                <c:pt idx="9">
                  <c:v>2008.6</c:v>
                </c:pt>
                <c:pt idx="11">
                  <c:v>4264.6000000000004</c:v>
                </c:pt>
                <c:pt idx="12">
                  <c:v>1763.6</c:v>
                </c:pt>
                <c:pt idx="13">
                  <c:v>367.2</c:v>
                </c:pt>
                <c:pt idx="14">
                  <c:v>157.69999999999999</c:v>
                </c:pt>
                <c:pt idx="15">
                  <c:v>4768.7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r"/>
      <c:legendEntry>
        <c:idx val="0"/>
        <c:txPr>
          <a:bodyPr rot="0" vert="horz"/>
          <a:lstStyle/>
          <a:p>
            <a:pPr>
              <a:defRPr sz="900" b="1" baseline="0">
                <a:solidFill>
                  <a:schemeClr val="tx1"/>
                </a:solidFill>
              </a:defRPr>
            </a:pPr>
            <a:endParaRPr lang="ru-RU"/>
          </a:p>
        </c:txPr>
      </c:legendEntry>
      <c:legendEntry>
        <c:idx val="4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.58044831588291701"/>
          <c:y val="2.6789065479211012E-2"/>
          <c:w val="0.41955168411708299"/>
          <c:h val="0.97321093452078899"/>
        </c:manualLayout>
      </c:layout>
      <c:overlay val="0"/>
      <c:txPr>
        <a:bodyPr rot="0" vert="horz"/>
        <a:lstStyle/>
        <a:p>
          <a:pPr>
            <a:defRPr sz="900" b="1" baseline="0">
              <a:solidFill>
                <a:schemeClr val="tx1"/>
              </a:solidFill>
            </a:defRPr>
          </a:pPr>
          <a:endParaRPr lang="ru-RU"/>
        </a:p>
      </c:txPr>
    </c:legend>
    <c:plotVisOnly val="0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8.7281968670147765E-3"/>
          <c:w val="0.98348680043569037"/>
          <c:h val="0.6102539031646022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75190623646805E-2"/>
                  <c:y val="9.2393048550728246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209 691,3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9689882795585062E-3"/>
                  <c:y val="2.37582124844729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1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3 582,4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689882795585062E-3"/>
                  <c:y val="5.279602774327377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620,2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729548928220489E-2"/>
                  <c:y val="5.2794379055921417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5 677,8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336000422822491E-3"/>
                  <c:y val="1.301448531862472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475,6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9069648386754466E-3"/>
                  <c:y val="1.055920554865465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12 498,7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0273939357331448E-2"/>
                  <c:y val="1.29683303162393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615,4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219540290969015E-17"/>
                  <c:y val="1.055920554865465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587,6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9379765591171572E-3"/>
                  <c:y val="1.583880832298198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3 298,2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9379765591168684E-3"/>
                  <c:y val="5.2796027743272807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4 832,8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654640315045901E-3"/>
                  <c:y val="4.760949763751740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194,5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0273939357331386E-2"/>
                  <c:y val="3.890499094871807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1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544,3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Лист1!$A$2:$A$15</c:f>
              <c:strCache>
                <c:ptCount val="14"/>
                <c:pt idx="0">
                  <c:v>Налог на доходы физических лиц</c:v>
                </c:pt>
                <c:pt idx="1">
                  <c:v>Единый налог на вмененный доход для отдельных видов деятельности</c:v>
                </c:pt>
                <c:pt idx="2">
                  <c:v>Единый сельскохозяйственный налог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отмененым налогам, сборам и иным обязательным платежам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  <c:pt idx="10">
                  <c:v>Прочие неналоговые доходы</c:v>
                </c:pt>
                <c:pt idx="11">
                  <c:v>Акцизы по подакцизным товарам</c:v>
                </c:pt>
                <c:pt idx="12">
                  <c:v>Налог взимаемый в связи применением патентной системы</c:v>
                </c:pt>
                <c:pt idx="13">
                  <c:v>Налог, взимаемый в связи с применением упрощенной системы налогообложения</c:v>
                </c:pt>
              </c:strCache>
            </c:str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209691.3</c:v>
                </c:pt>
                <c:pt idx="1">
                  <c:v>13582.4</c:v>
                </c:pt>
                <c:pt idx="2">
                  <c:v>8620.2000000000007</c:v>
                </c:pt>
                <c:pt idx="3">
                  <c:v>5677.8</c:v>
                </c:pt>
                <c:pt idx="4">
                  <c:v>475.6</c:v>
                </c:pt>
                <c:pt idx="5" formatCode="#,##0.00">
                  <c:v>12498.7</c:v>
                </c:pt>
                <c:pt idx="6">
                  <c:v>615.4</c:v>
                </c:pt>
                <c:pt idx="7">
                  <c:v>587.6</c:v>
                </c:pt>
                <c:pt idx="8">
                  <c:v>3298.2</c:v>
                </c:pt>
                <c:pt idx="9">
                  <c:v>4832.8</c:v>
                </c:pt>
                <c:pt idx="10">
                  <c:v>194.5</c:v>
                </c:pt>
                <c:pt idx="11">
                  <c:v>1544.3</c:v>
                </c:pt>
                <c:pt idx="12">
                  <c:v>294.7</c:v>
                </c:pt>
                <c:pt idx="13">
                  <c:v>3036.9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7945050334213132E-2"/>
                  <c:y val="-7.780998189743623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207 360,9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8760126976182791E-3"/>
                  <c:y val="2.224630269839298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14 440,1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9069758160635874E-3"/>
                  <c:y val="-4.427694308475528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12 374,3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9689882795584702E-3"/>
                  <c:y val="-1.055920554865470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5 749,4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3936833339984875E-3"/>
                  <c:y val="-4.432309808714064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99,5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219540290969015E-17"/>
                  <c:y val="-5.279602774327328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12 368,5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9690368815546296E-3"/>
                  <c:y val="0.111297274159080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-28,1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9379765591169404E-3"/>
                  <c:y val="-2.6398013871637128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1 045,8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7123232262219604E-3"/>
                  <c:y val="-4.16832770215074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2 008,6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3.4246464524437955E-3"/>
                  <c:y val="-1.8462000954142351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4 264,6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1.9690368815546925E-3"/>
                  <c:y val="-4.43228938614664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367,2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1 763,6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2556891934006772E-16"/>
                  <c:y val="-4.40923230752139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157,7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ru-RU" smtClean="0"/>
                      <a:t>4 768,7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Лист1!$A$2:$A$15</c:f>
              <c:strCache>
                <c:ptCount val="14"/>
                <c:pt idx="0">
                  <c:v>Налог на доходы физических лиц</c:v>
                </c:pt>
                <c:pt idx="1">
                  <c:v>Единый налог на вмененный доход для отдельных видов деятельности</c:v>
                </c:pt>
                <c:pt idx="2">
                  <c:v>Единый сельскохозяйственный налог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отмененым налогам, сборам и иным обязательным платежам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  <c:pt idx="10">
                  <c:v>Прочие неналоговые доходы</c:v>
                </c:pt>
                <c:pt idx="11">
                  <c:v>Акцизы по подакцизным товарам</c:v>
                </c:pt>
                <c:pt idx="12">
                  <c:v>Налог взимаемый в связи применением патентной системы</c:v>
                </c:pt>
                <c:pt idx="13">
                  <c:v>Налог, взимаемый в связи с применением упрощенной системы налогообложения</c:v>
                </c:pt>
              </c:strCache>
            </c:strRef>
          </c:cat>
          <c:val>
            <c:numRef>
              <c:f>Лист1!$C$2:$C$15</c:f>
              <c:numCache>
                <c:formatCode>General</c:formatCode>
                <c:ptCount val="14"/>
                <c:pt idx="0">
                  <c:v>207360.9</c:v>
                </c:pt>
                <c:pt idx="1">
                  <c:v>14440.1</c:v>
                </c:pt>
                <c:pt idx="2">
                  <c:v>12374.3</c:v>
                </c:pt>
                <c:pt idx="3">
                  <c:v>5749.4</c:v>
                </c:pt>
                <c:pt idx="4">
                  <c:v>99.5</c:v>
                </c:pt>
                <c:pt idx="5">
                  <c:v>12368.5</c:v>
                </c:pt>
                <c:pt idx="6">
                  <c:v>-28.1</c:v>
                </c:pt>
                <c:pt idx="7">
                  <c:v>1045.8</c:v>
                </c:pt>
                <c:pt idx="8">
                  <c:v>2008.6</c:v>
                </c:pt>
                <c:pt idx="9">
                  <c:v>4264.6000000000004</c:v>
                </c:pt>
                <c:pt idx="10">
                  <c:v>367.2</c:v>
                </c:pt>
                <c:pt idx="11">
                  <c:v>1763.6</c:v>
                </c:pt>
                <c:pt idx="12">
                  <c:v>157.69999999999999</c:v>
                </c:pt>
                <c:pt idx="13">
                  <c:v>4768.7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5718912"/>
        <c:axId val="171849344"/>
        <c:axId val="128516736"/>
      </c:bar3DChart>
      <c:catAx>
        <c:axId val="13571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5400000" spcFirstLastPara="1" vertOverflow="ellipsis" vert="horz" wrap="square" anchor="t" anchorCtr="0"/>
          <a:lstStyle/>
          <a:p>
            <a:pPr>
              <a:defRPr sz="9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1849344"/>
        <c:crosses val="autoZero"/>
        <c:auto val="1"/>
        <c:lblAlgn val="ctr"/>
        <c:lblOffset val="100"/>
        <c:noMultiLvlLbl val="0"/>
      </c:catAx>
      <c:valAx>
        <c:axId val="1718493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5718912"/>
        <c:crosses val="autoZero"/>
        <c:crossBetween val="between"/>
      </c:valAx>
      <c:serAx>
        <c:axId val="128516736"/>
        <c:scaling>
          <c:orientation val="minMax"/>
        </c:scaling>
        <c:delete val="1"/>
        <c:axPos val="b"/>
        <c:majorTickMark val="none"/>
        <c:minorTickMark val="none"/>
        <c:tickLblPos val="nextTo"/>
        <c:crossAx val="171849344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19"/>
          <c:dPt>
            <c:idx val="0"/>
            <c:bubble3D val="0"/>
            <c:explosion val="12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1"/>
            <c:bubble3D val="0"/>
            <c:explosion val="3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3"/>
            <c:bubble3D val="0"/>
            <c:explosion val="12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.12798423817130297"/>
                  <c:y val="-2.0037126157713143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100 489,1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16,9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389120300997842"/>
                  <c:y val="1.717467956375412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110 247,8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18,6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1223233193483487"/>
                  <c:y val="4.007425231542628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380 412,3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64,2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2542449139249791E-2"/>
                  <c:y val="-4.5799145503344331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1 906,1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0,3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4976613225430704E-2"/>
                  <c:y val="-6.8698718255016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-59,7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-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0,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Дотации бюджетам субъектов РФ и муниципальных образований</c:v>
                </c:pt>
                <c:pt idx="1">
                  <c:v>Субсидии бюджетам субъектов РФ и муниципальных образований</c:v>
                </c:pt>
                <c:pt idx="2">
                  <c:v>Субвенции бюджетам субъектов РФ и муниципальных образований</c:v>
                </c:pt>
                <c:pt idx="3">
                  <c:v>Иные межбюджетные трасферты</c:v>
                </c:pt>
                <c:pt idx="4">
                  <c:v>Прочее безвозмездные поступления от других бюджетов бюджетой системы, возврат остатков прошлых лет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100489.1</c:v>
                </c:pt>
                <c:pt idx="1">
                  <c:v>110247.8</c:v>
                </c:pt>
                <c:pt idx="2">
                  <c:v>380412.3</c:v>
                </c:pt>
                <c:pt idx="3">
                  <c:v>1906.1</c:v>
                </c:pt>
                <c:pt idx="4">
                  <c:v>-59.7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1210884381163261E-2"/>
          <c:y val="0.51238650511949702"/>
          <c:w val="0.87757807619922623"/>
          <c:h val="0.47043881531674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30261775015643"/>
          <c:y val="0"/>
          <c:w val="0.79304206382474618"/>
          <c:h val="0.48032048950421036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бюджетам субъектов РФ и муниципальных образований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6.3089510166639329E-2"/>
                  <c:y val="-8.304195272062617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98 319,9</a:t>
                    </a:r>
                    <a:endParaRPr lang="ru-RU" dirty="0" smtClean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5781224370774022E-2"/>
                  <c:y val="-8.831017332850461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100 489,1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98319.9</c:v>
                </c:pt>
                <c:pt idx="1">
                  <c:v>100489.1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 бюджетам субъектов РФ и муниципальных образований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7961872824363484E-2"/>
                  <c:y val="-7.604494161543377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117 372,9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9872909414544944E-3"/>
                  <c:y val="-8.831017332850461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110 247,8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117372.9</c:v>
                </c:pt>
                <c:pt idx="1">
                  <c:v>110247.8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 бюджетам субъектов РФ и муниципальных образований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8.7599403427557759E-2"/>
                  <c:y val="-7.60669449426254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391 869,5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069693269423536"/>
                  <c:y val="-8.831017332850461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380 412,3</a:t>
                    </a:r>
                    <a:endParaRPr lang="en-US" dirty="0" smtClean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391869.5</c:v>
                </c:pt>
                <c:pt idx="1">
                  <c:v>380412.3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трасферты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14325453960038151"/>
                  <c:y val="-7.60669449426254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2 947,5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713587514504243"/>
                  <c:y val="-8.831017332850461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1 906,1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2947.5</c:v>
                </c:pt>
                <c:pt idx="1">
                  <c:v>1906.1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бюджетов бюджетной системы РФ от возврата бюджетами бюджетной системы РФ и организациями остатков субсидий и субвенций и иных межбюджетных трансфертов, имеющих целевое назначение, прошлых лет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5.2721026444804898E-2"/>
                  <c:y val="-8.293846345839807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7980796685438645E-2"/>
                  <c:y val="-8.831017332850461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0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-37</c:v>
                </c:pt>
                <c:pt idx="1">
                  <c:v>-125.9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5720960"/>
        <c:axId val="172009152"/>
        <c:axId val="0"/>
      </c:bar3DChart>
      <c:catAx>
        <c:axId val="135720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2009152"/>
        <c:crosses val="autoZero"/>
        <c:auto val="1"/>
        <c:lblAlgn val="ctr"/>
        <c:lblOffset val="100"/>
        <c:noMultiLvlLbl val="0"/>
      </c:catAx>
      <c:valAx>
        <c:axId val="17200915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35720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44096182675229451"/>
          <c:w val="0.85375515622057385"/>
          <c:h val="0.55903817324770555"/>
        </c:manualLayout>
      </c:layout>
      <c:overlay val="0"/>
      <c:txPr>
        <a:bodyPr rot="0" vert="horz"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236722313582933"/>
          <c:y val="0.10382783555450359"/>
          <c:w val="0.37513289437746744"/>
          <c:h val="0.5351796660274462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2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1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explosion val="18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explosion val="11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explosion val="12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explosion val="28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5734172307858996"/>
                  <c:y val="3.5785073800173574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78 262,6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9,1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403145674810005"/>
                  <c:y val="7.157014760034714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164,0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0,02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7115458409420777E-2"/>
                  <c:y val="0.1252477583006075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17522,8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2,1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6917426036237559"/>
                  <c:y val="5.1121534000248426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29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525,0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3,4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394249651822374"/>
                  <c:y val="-6.9014070900334748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565199,7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65,7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514348360461468"/>
                  <c:y val="-4.6009380600223165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74014,1 8,6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5718301164053172"/>
                  <c:y val="-2.0448613600099183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35 663,8 4,1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14840196627247917"/>
                  <c:y val="1.0224306800049592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50 182,8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;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5,7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15358103791919558"/>
                  <c:y val="4.0897227200198366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52 232,8 6,1%</a:t>
                    </a:r>
                  </a:p>
                  <a:p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общего характера бюджетам субъектов РФ и муниципальных образований</c:v>
                </c:pt>
              </c:strCache>
            </c:strRef>
          </c:cat>
          <c:val>
            <c:numRef>
              <c:f>Лист1!$B$2:$B$10</c:f>
              <c:numCache>
                <c:formatCode>0.00</c:formatCode>
                <c:ptCount val="9"/>
                <c:pt idx="0">
                  <c:v>78262.600000000006</c:v>
                </c:pt>
                <c:pt idx="1">
                  <c:v>164</c:v>
                </c:pt>
                <c:pt idx="2">
                  <c:v>17522.8</c:v>
                </c:pt>
                <c:pt idx="3">
                  <c:v>29525</c:v>
                </c:pt>
                <c:pt idx="4">
                  <c:v>565199.69999999995</c:v>
                </c:pt>
                <c:pt idx="5">
                  <c:v>74014.100000000006</c:v>
                </c:pt>
                <c:pt idx="6">
                  <c:v>35663.800000000003</c:v>
                </c:pt>
                <c:pt idx="7" formatCode="#,##0.00">
                  <c:v>7231.1</c:v>
                </c:pt>
                <c:pt idx="8">
                  <c:v>52232.800000000003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00"/>
        <c:holeSize val="3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5185295956625079E-2"/>
          <c:y val="0.67990472878214825"/>
          <c:w val="0.76871229016231735"/>
          <c:h val="0.304758811017777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10018884589688112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73 141,7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0659110299467614"/>
                  <c:y val="-0.100993210952229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78 262,6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73141.7</c:v>
                </c:pt>
                <c:pt idx="1">
                  <c:v>78262.600000000006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6874798129294608E-2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43 177,4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087066005636894E-2"/>
                  <c:y val="-0.103722757194181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17 522,8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43177.4</c:v>
                </c:pt>
                <c:pt idx="1">
                  <c:v>17522.8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8.695262619960975E-2"/>
                  <c:y val="-0.103722757194181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38 837,9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871694298065109E-2"/>
                  <c:y val="-0.1091818496780854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29 525,0</a:t>
                    </a:r>
                    <a:endParaRPr lang="en-US" dirty="0" smtClean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38837.9</c:v>
                </c:pt>
                <c:pt idx="1">
                  <c:v>29525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5.2102414263022596E-2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554 524,1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9345214392219842E-2"/>
                  <c:y val="-0.106452303436133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565 199,7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554524.1</c:v>
                </c:pt>
                <c:pt idx="1">
                  <c:v>565199.69999999995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21462437115892583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70 395,4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22734236386724541"/>
                  <c:y val="-0.106452303436133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74 014,1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70395.399999999994</c:v>
                </c:pt>
                <c:pt idx="1">
                  <c:v>74014.100000000006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13932480056280447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33 819,9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514037203941401"/>
                  <c:y val="-0.106452303436133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35 663,8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33819.9</c:v>
                </c:pt>
                <c:pt idx="1">
                  <c:v>35663.800000000003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8273231170164285E-2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9 815,7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8486301551694387E-2"/>
                  <c:y val="-0.10645230343613335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</a:t>
                    </a: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231,1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9815.7000000000007</c:v>
                </c:pt>
                <c:pt idx="1">
                  <c:v>7231.1</c:v>
                </c:pt>
              </c:numCache>
            </c:numRef>
          </c:val>
        </c:ser>
        <c:ser>
          <c:idx val="7"/>
          <c:order val="7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elete val="1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8"/>
          <c:order val="8"/>
          <c:tx>
            <c:strRef>
              <c:f>Лист1!$I$1</c:f>
              <c:strCache>
                <c:ptCount val="1"/>
                <c:pt idx="0">
                  <c:v>Межбюджетные трансферты общего характера бюджетам субъектов РФ и муниципальных образований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5286789138581751E-2"/>
                  <c:y val="-0.1009932109522290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50 182,8</a:t>
                    </a:r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3428334240368835E-2"/>
                  <c:y val="-0.106452303436133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52 232,8</a:t>
                    </a:r>
                  </a:p>
                  <a:p>
                    <a:endParaRPr lang="en-US" dirty="0"/>
                  </a:p>
                </c:rich>
              </c:tx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2018</c:v>
                </c:pt>
                <c:pt idx="1">
                  <c:v>2019</c:v>
                </c:pt>
              </c:numCache>
            </c:num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50182.8</c:v>
                </c:pt>
                <c:pt idx="1">
                  <c:v>52232.800000000003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7040896"/>
        <c:axId val="136927424"/>
        <c:axId val="0"/>
      </c:bar3DChart>
      <c:catAx>
        <c:axId val="137040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927424"/>
        <c:crosses val="autoZero"/>
        <c:auto val="1"/>
        <c:lblAlgn val="ctr"/>
        <c:lblOffset val="100"/>
        <c:noMultiLvlLbl val="0"/>
      </c:catAx>
      <c:valAx>
        <c:axId val="13692742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37040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7"/>
        <c:delete val="1"/>
      </c:legendEntry>
      <c:layout>
        <c:manualLayout>
          <c:xMode val="edge"/>
          <c:yMode val="edge"/>
          <c:x val="8.798562348735238E-2"/>
          <c:y val="0.55069240206087189"/>
          <c:w val="0.82402861475768874"/>
          <c:h val="0.39744621934203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12700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Функционирование высшего должностного лица муниципального образования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636929230085533E-2"/>
                  <c:y val="-8.6738996213535473E-3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2 748,7 3,5%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[$-F400]h:mm:ss\ AM/PM" sourceLinked="0"/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2748.7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Функционирование представительных органов муниципальных образований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757952820057057E-2"/>
                  <c:y val="-3.7586898359198706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1 518,5 1,9%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1518.5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местных администраций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8789764100285156E-3"/>
                  <c:y val="-1.4456499368922579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21 830,5 27,9%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21830.5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Обеспечение деятельности финансовых органов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4991389845572714"/>
                  <c:y val="-0.28334738763088252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40 176,1  </a:t>
                    </a:r>
                  </a:p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51,3%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11988.7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Судебная система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8789764100285156E-2"/>
                  <c:y val="-0.15323889331057933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11 988,7 15,3%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Другие общегосударственные вопросы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8184646150427731E-2"/>
                  <c:y val="0.39321678283469413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0,0 </a:t>
                    </a:r>
                  </a:p>
                  <a:p>
                    <a:r>
                      <a:rPr lang="ru-RU" sz="1200" b="1" dirty="0" smtClean="0">
                        <a:solidFill>
                          <a:schemeClr val="tx1"/>
                        </a:solidFill>
                      </a:rPr>
                      <a:t>0,0%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40176.1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6866304"/>
        <c:axId val="137290880"/>
        <c:axId val="0"/>
      </c:bar3DChart>
      <c:catAx>
        <c:axId val="136866304"/>
        <c:scaling>
          <c:orientation val="minMax"/>
        </c:scaling>
        <c:delete val="1"/>
        <c:axPos val="b"/>
        <c:majorTickMark val="out"/>
        <c:minorTickMark val="none"/>
        <c:tickLblPos val="nextTo"/>
        <c:crossAx val="137290880"/>
        <c:crosses val="autoZero"/>
        <c:auto val="1"/>
        <c:lblAlgn val="ctr"/>
        <c:lblOffset val="100"/>
        <c:noMultiLvlLbl val="0"/>
      </c:catAx>
      <c:valAx>
        <c:axId val="1372908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68663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2214939080842872E-2"/>
          <c:y val="0.54029014991048352"/>
          <c:w val="0.93263063363330001"/>
          <c:h val="0.43079685135167123"/>
        </c:manualLayout>
      </c:layout>
      <c:overlay val="0"/>
      <c:txPr>
        <a:bodyPr/>
        <a:lstStyle/>
        <a:p>
          <a:pPr>
            <a:defRPr sz="8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90E595-4B5F-4D48-9D06-F8CFE75EB5C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27F7F6-3ED2-476F-A884-273B169C1016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29 525,0 тыс. рублей</a:t>
          </a:r>
          <a:endParaRPr lang="ru-RU" b="1" dirty="0">
            <a:solidFill>
              <a:schemeClr val="tx1"/>
            </a:solidFill>
          </a:endParaRPr>
        </a:p>
      </dgm:t>
    </dgm:pt>
    <dgm:pt modelId="{EE80EE13-D89A-44F8-96B6-7E738BD27B60}" type="parTrans" cxnId="{27919483-7850-452D-8C64-FA229F1B1386}">
      <dgm:prSet/>
      <dgm:spPr/>
      <dgm:t>
        <a:bodyPr/>
        <a:lstStyle/>
        <a:p>
          <a:endParaRPr lang="ru-RU"/>
        </a:p>
      </dgm:t>
    </dgm:pt>
    <dgm:pt modelId="{0CDADC44-6B2A-420D-A1FB-AC9BB01A8F53}" type="sibTrans" cxnId="{27919483-7850-452D-8C64-FA229F1B1386}">
      <dgm:prSet/>
      <dgm:spPr/>
      <dgm:t>
        <a:bodyPr/>
        <a:lstStyle/>
        <a:p>
          <a:endParaRPr lang="ru-RU"/>
        </a:p>
      </dgm:t>
    </dgm:pt>
    <dgm:pt modelId="{5A518074-AEDA-4594-BF1D-D4EA3DB6716E}">
      <dgm:prSet phldrT="[Текст]"/>
      <dgm:spPr>
        <a:solidFill>
          <a:schemeClr val="accent6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Коммунальное хозяйство        9 163,8тыс. рублей  31,0%</a:t>
          </a:r>
          <a:endParaRPr lang="ru-RU" b="1" dirty="0">
            <a:solidFill>
              <a:schemeClr val="tx1"/>
            </a:solidFill>
          </a:endParaRPr>
        </a:p>
      </dgm:t>
    </dgm:pt>
    <dgm:pt modelId="{20A6D874-455A-4BD8-8335-0311DD9CF153}" type="parTrans" cxnId="{6CABF5CE-98CE-4645-9E7F-CEA1EB769FA3}">
      <dgm:prSet/>
      <dgm:spPr>
        <a:scene3d>
          <a:camera prst="orthographicFront">
            <a:rot lat="0" lon="10800000" rev="0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551B8364-35F6-4D7F-AA9A-CFB588EF2710}" type="sibTrans" cxnId="{6CABF5CE-98CE-4645-9E7F-CEA1EB769FA3}">
      <dgm:prSet/>
      <dgm:spPr/>
      <dgm:t>
        <a:bodyPr/>
        <a:lstStyle/>
        <a:p>
          <a:endParaRPr lang="ru-RU"/>
        </a:p>
      </dgm:t>
    </dgm:pt>
    <dgm:pt modelId="{F120B19E-FDD5-4C74-8AD0-6630AA22F4F2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 </a:t>
          </a:r>
          <a:r>
            <a:rPr lang="ru-RU" b="1" dirty="0" smtClean="0">
              <a:solidFill>
                <a:schemeClr val="tx1"/>
              </a:solidFill>
            </a:rPr>
            <a:t>Жилищное хозяйство         850,0 тыс. рублей  2,9%</a:t>
          </a:r>
          <a:endParaRPr lang="ru-RU" b="1" dirty="0">
            <a:solidFill>
              <a:schemeClr val="tx1"/>
            </a:solidFill>
          </a:endParaRPr>
        </a:p>
      </dgm:t>
    </dgm:pt>
    <dgm:pt modelId="{3A0D11B9-4A9A-47DD-B01A-8467FC553004}" type="parTrans" cxnId="{2E8E5182-2C94-4007-A820-42F0596C6AD5}">
      <dgm:prSet/>
      <dgm:spPr>
        <a:scene3d>
          <a:camera prst="orthographicFront">
            <a:rot lat="0" lon="10800000" rev="0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5B4C1B4E-CD06-436C-9F26-23EBAB862B42}" type="sibTrans" cxnId="{2E8E5182-2C94-4007-A820-42F0596C6AD5}">
      <dgm:prSet/>
      <dgm:spPr/>
      <dgm:t>
        <a:bodyPr/>
        <a:lstStyle/>
        <a:p>
          <a:endParaRPr lang="ru-RU"/>
        </a:p>
      </dgm:t>
    </dgm:pt>
    <dgm:pt modelId="{9988ABD3-FCCD-4EBE-B3E1-B2E87F5B2AB8}">
      <dgm:prSet custT="1"/>
      <dgm:spPr/>
      <dgm:t>
        <a:bodyPr/>
        <a:lstStyle/>
        <a:p>
          <a:r>
            <a:rPr lang="ru-RU" sz="1000" b="1" dirty="0" err="1" smtClean="0">
              <a:solidFill>
                <a:schemeClr val="tx1"/>
              </a:solidFill>
            </a:rPr>
            <a:t>Благоустройстройство</a:t>
          </a:r>
          <a:r>
            <a:rPr lang="ru-RU" sz="1000" b="1" dirty="0" smtClean="0">
              <a:solidFill>
                <a:schemeClr val="tx1"/>
              </a:solidFill>
            </a:rPr>
            <a:t>           5 546,1 тыс. рублей 18,8%</a:t>
          </a:r>
          <a:endParaRPr lang="ru-RU" sz="1000" b="1" dirty="0">
            <a:solidFill>
              <a:schemeClr val="tx1"/>
            </a:solidFill>
          </a:endParaRPr>
        </a:p>
      </dgm:t>
    </dgm:pt>
    <dgm:pt modelId="{67316444-5D64-483B-983B-406D9084FFDC}" type="parTrans" cxnId="{4395A75F-637F-4A7C-9422-5AA7CB662A7C}">
      <dgm:prSet/>
      <dgm:spPr/>
      <dgm:t>
        <a:bodyPr/>
        <a:lstStyle/>
        <a:p>
          <a:endParaRPr lang="ru-RU"/>
        </a:p>
      </dgm:t>
    </dgm:pt>
    <dgm:pt modelId="{895C5B74-CA42-4BC6-93B2-BB74ABECE7B1}" type="sibTrans" cxnId="{4395A75F-637F-4A7C-9422-5AA7CB662A7C}">
      <dgm:prSet/>
      <dgm:spPr/>
      <dgm:t>
        <a:bodyPr/>
        <a:lstStyle/>
        <a:p>
          <a:endParaRPr lang="ru-RU"/>
        </a:p>
      </dgm:t>
    </dgm:pt>
    <dgm:pt modelId="{4040FD0D-6DB5-4C73-8DA0-5A42896A77D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Другие вопросы в области ЖКХ – 13 965,1 тыс. рублей 47,3%</a:t>
          </a:r>
          <a:endParaRPr lang="ru-RU" b="1" dirty="0">
            <a:solidFill>
              <a:schemeClr val="tx1"/>
            </a:solidFill>
          </a:endParaRPr>
        </a:p>
      </dgm:t>
    </dgm:pt>
    <dgm:pt modelId="{52D1E03C-103C-4379-BDCA-27A205F30B6E}" type="parTrans" cxnId="{2E8A4564-1BD9-4048-AF5C-ECC26D239485}">
      <dgm:prSet/>
      <dgm:spPr/>
      <dgm:t>
        <a:bodyPr/>
        <a:lstStyle/>
        <a:p>
          <a:endParaRPr lang="ru-RU"/>
        </a:p>
      </dgm:t>
    </dgm:pt>
    <dgm:pt modelId="{F699C7DD-993C-4029-B3CC-6C86F606470F}" type="sibTrans" cxnId="{2E8A4564-1BD9-4048-AF5C-ECC26D239485}">
      <dgm:prSet/>
      <dgm:spPr/>
    </dgm:pt>
    <dgm:pt modelId="{07E95D4C-EDBD-47C1-B97E-90F8BB59081D}" type="pres">
      <dgm:prSet presAssocID="{EE90E595-4B5F-4D48-9D06-F8CFE75EB5C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FE1A94-A14D-4A51-B7F5-0DB694B2FCB2}" type="pres">
      <dgm:prSet presAssocID="{1827F7F6-3ED2-476F-A884-273B169C1016}" presName="centerShape" presStyleLbl="node0" presStyleIdx="0" presStyleCnt="1"/>
      <dgm:spPr/>
      <dgm:t>
        <a:bodyPr/>
        <a:lstStyle/>
        <a:p>
          <a:endParaRPr lang="ru-RU"/>
        </a:p>
      </dgm:t>
    </dgm:pt>
    <dgm:pt modelId="{631AA215-CEC7-4171-8C0C-D4205C183646}" type="pres">
      <dgm:prSet presAssocID="{52D1E03C-103C-4379-BDCA-27A205F30B6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EEF28BD3-54B5-4C87-BCE4-677F88F9702A}" type="pres">
      <dgm:prSet presAssocID="{52D1E03C-103C-4379-BDCA-27A205F30B6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2718235B-261C-4CB5-9C06-2C214691E9A7}" type="pres">
      <dgm:prSet presAssocID="{4040FD0D-6DB5-4C73-8DA0-5A42896A77DF}" presName="node" presStyleLbl="node1" presStyleIdx="0" presStyleCnt="4" custRadScaleRad="102214" custRadScaleInc="3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47151-036C-486D-8304-549BF62BC0C0}" type="pres">
      <dgm:prSet presAssocID="{67316444-5D64-483B-983B-406D9084FFDC}" presName="parTrans" presStyleLbl="sibTrans2D1" presStyleIdx="1" presStyleCnt="4"/>
      <dgm:spPr/>
      <dgm:t>
        <a:bodyPr/>
        <a:lstStyle/>
        <a:p>
          <a:endParaRPr lang="ru-RU"/>
        </a:p>
      </dgm:t>
    </dgm:pt>
    <dgm:pt modelId="{6ECC71FB-6A53-4E05-BD01-3837E4CD0829}" type="pres">
      <dgm:prSet presAssocID="{67316444-5D64-483B-983B-406D9084FFD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375E532-898B-48C5-90B5-CE023FCF3E5A}" type="pres">
      <dgm:prSet presAssocID="{9988ABD3-FCCD-4EBE-B3E1-B2E87F5B2AB8}" presName="node" presStyleLbl="node1" presStyleIdx="1" presStyleCnt="4" custRadScaleRad="102010" custRadScaleInc="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F4B7C-2672-4F51-9A18-1C224EC32CE4}" type="pres">
      <dgm:prSet presAssocID="{20A6D874-455A-4BD8-8335-0311DD9CF153}" presName="parTrans" presStyleLbl="sibTrans2D1" presStyleIdx="2" presStyleCnt="4"/>
      <dgm:spPr/>
      <dgm:t>
        <a:bodyPr/>
        <a:lstStyle/>
        <a:p>
          <a:endParaRPr lang="ru-RU"/>
        </a:p>
      </dgm:t>
    </dgm:pt>
    <dgm:pt modelId="{CECB9785-1B76-4FF5-B18E-D29C30BC01CD}" type="pres">
      <dgm:prSet presAssocID="{20A6D874-455A-4BD8-8335-0311DD9CF153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BC1A7A06-2F80-4243-858E-2F90FCF4E7D7}" type="pres">
      <dgm:prSet presAssocID="{5A518074-AEDA-4594-BF1D-D4EA3DB6716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BAF02-49DD-4D93-862C-DB044326E243}" type="pres">
      <dgm:prSet presAssocID="{3A0D11B9-4A9A-47DD-B01A-8467FC553004}" presName="parTrans" presStyleLbl="sibTrans2D1" presStyleIdx="3" presStyleCnt="4"/>
      <dgm:spPr/>
      <dgm:t>
        <a:bodyPr/>
        <a:lstStyle/>
        <a:p>
          <a:endParaRPr lang="ru-RU"/>
        </a:p>
      </dgm:t>
    </dgm:pt>
    <dgm:pt modelId="{02915FBD-2CC5-4B89-94E6-94ECDB12071A}" type="pres">
      <dgm:prSet presAssocID="{3A0D11B9-4A9A-47DD-B01A-8467FC553004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37AE515-AF5E-4F9C-90C4-F0C6835AD4B4}" type="pres">
      <dgm:prSet presAssocID="{F120B19E-FDD5-4C74-8AD0-6630AA22F4F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C4E1C2-74D4-4A25-8FBD-6080462FD008}" type="presOf" srcId="{20A6D874-455A-4BD8-8335-0311DD9CF153}" destId="{CECB9785-1B76-4FF5-B18E-D29C30BC01CD}" srcOrd="1" destOrd="0" presId="urn:microsoft.com/office/officeart/2005/8/layout/radial5"/>
    <dgm:cxn modelId="{6CABF5CE-98CE-4645-9E7F-CEA1EB769FA3}" srcId="{1827F7F6-3ED2-476F-A884-273B169C1016}" destId="{5A518074-AEDA-4594-BF1D-D4EA3DB6716E}" srcOrd="2" destOrd="0" parTransId="{20A6D874-455A-4BD8-8335-0311DD9CF153}" sibTransId="{551B8364-35F6-4D7F-AA9A-CFB588EF2710}"/>
    <dgm:cxn modelId="{4062C057-7813-4B5C-B2FF-1CC31CE4A6AD}" type="presOf" srcId="{1827F7F6-3ED2-476F-A884-273B169C1016}" destId="{C2FE1A94-A14D-4A51-B7F5-0DB694B2FCB2}" srcOrd="0" destOrd="0" presId="urn:microsoft.com/office/officeart/2005/8/layout/radial5"/>
    <dgm:cxn modelId="{65C3D2A3-E209-404A-BCD2-81E3227B5CB5}" type="presOf" srcId="{3A0D11B9-4A9A-47DD-B01A-8467FC553004}" destId="{02915FBD-2CC5-4B89-94E6-94ECDB12071A}" srcOrd="1" destOrd="0" presId="urn:microsoft.com/office/officeart/2005/8/layout/radial5"/>
    <dgm:cxn modelId="{2E8A4564-1BD9-4048-AF5C-ECC26D239485}" srcId="{1827F7F6-3ED2-476F-A884-273B169C1016}" destId="{4040FD0D-6DB5-4C73-8DA0-5A42896A77DF}" srcOrd="0" destOrd="0" parTransId="{52D1E03C-103C-4379-BDCA-27A205F30B6E}" sibTransId="{F699C7DD-993C-4029-B3CC-6C86F606470F}"/>
    <dgm:cxn modelId="{27919483-7850-452D-8C64-FA229F1B1386}" srcId="{EE90E595-4B5F-4D48-9D06-F8CFE75EB5C1}" destId="{1827F7F6-3ED2-476F-A884-273B169C1016}" srcOrd="0" destOrd="0" parTransId="{EE80EE13-D89A-44F8-96B6-7E738BD27B60}" sibTransId="{0CDADC44-6B2A-420D-A1FB-AC9BB01A8F53}"/>
    <dgm:cxn modelId="{7C8FA3FD-6225-4C25-AFC1-AA37BFD6E236}" type="presOf" srcId="{20A6D874-455A-4BD8-8335-0311DD9CF153}" destId="{00DF4B7C-2672-4F51-9A18-1C224EC32CE4}" srcOrd="0" destOrd="0" presId="urn:microsoft.com/office/officeart/2005/8/layout/radial5"/>
    <dgm:cxn modelId="{B50084BC-8B15-438D-AE82-A5BDEB4E2A4F}" type="presOf" srcId="{5A518074-AEDA-4594-BF1D-D4EA3DB6716E}" destId="{BC1A7A06-2F80-4243-858E-2F90FCF4E7D7}" srcOrd="0" destOrd="0" presId="urn:microsoft.com/office/officeart/2005/8/layout/radial5"/>
    <dgm:cxn modelId="{57E44622-8BED-4F6C-9710-7B58D8C34800}" type="presOf" srcId="{3A0D11B9-4A9A-47DD-B01A-8467FC553004}" destId="{4C4BAF02-49DD-4D93-862C-DB044326E243}" srcOrd="0" destOrd="0" presId="urn:microsoft.com/office/officeart/2005/8/layout/radial5"/>
    <dgm:cxn modelId="{75695CAA-B5E6-448A-87C8-5525A1E93D6D}" type="presOf" srcId="{52D1E03C-103C-4379-BDCA-27A205F30B6E}" destId="{EEF28BD3-54B5-4C87-BCE4-677F88F9702A}" srcOrd="1" destOrd="0" presId="urn:microsoft.com/office/officeart/2005/8/layout/radial5"/>
    <dgm:cxn modelId="{DBF38481-E060-4F96-BEF0-3202336D894A}" type="presOf" srcId="{67316444-5D64-483B-983B-406D9084FFDC}" destId="{97B47151-036C-486D-8304-549BF62BC0C0}" srcOrd="0" destOrd="0" presId="urn:microsoft.com/office/officeart/2005/8/layout/radial5"/>
    <dgm:cxn modelId="{D0D3D472-4095-4CDE-9115-12F2FD205782}" type="presOf" srcId="{EE90E595-4B5F-4D48-9D06-F8CFE75EB5C1}" destId="{07E95D4C-EDBD-47C1-B97E-90F8BB59081D}" srcOrd="0" destOrd="0" presId="urn:microsoft.com/office/officeart/2005/8/layout/radial5"/>
    <dgm:cxn modelId="{01ACF6E8-76A7-40DB-A3A5-9F6AA5E142F8}" type="presOf" srcId="{4040FD0D-6DB5-4C73-8DA0-5A42896A77DF}" destId="{2718235B-261C-4CB5-9C06-2C214691E9A7}" srcOrd="0" destOrd="0" presId="urn:microsoft.com/office/officeart/2005/8/layout/radial5"/>
    <dgm:cxn modelId="{A5661758-BB56-47E4-9E54-2FEE4D1D1143}" type="presOf" srcId="{52D1E03C-103C-4379-BDCA-27A205F30B6E}" destId="{631AA215-CEC7-4171-8C0C-D4205C183646}" srcOrd="0" destOrd="0" presId="urn:microsoft.com/office/officeart/2005/8/layout/radial5"/>
    <dgm:cxn modelId="{5EE547E3-AE98-4002-8F58-E47EA18D55CF}" type="presOf" srcId="{F120B19E-FDD5-4C74-8AD0-6630AA22F4F2}" destId="{537AE515-AF5E-4F9C-90C4-F0C6835AD4B4}" srcOrd="0" destOrd="0" presId="urn:microsoft.com/office/officeart/2005/8/layout/radial5"/>
    <dgm:cxn modelId="{4395A75F-637F-4A7C-9422-5AA7CB662A7C}" srcId="{1827F7F6-3ED2-476F-A884-273B169C1016}" destId="{9988ABD3-FCCD-4EBE-B3E1-B2E87F5B2AB8}" srcOrd="1" destOrd="0" parTransId="{67316444-5D64-483B-983B-406D9084FFDC}" sibTransId="{895C5B74-CA42-4BC6-93B2-BB74ABECE7B1}"/>
    <dgm:cxn modelId="{2E8E5182-2C94-4007-A820-42F0596C6AD5}" srcId="{1827F7F6-3ED2-476F-A884-273B169C1016}" destId="{F120B19E-FDD5-4C74-8AD0-6630AA22F4F2}" srcOrd="3" destOrd="0" parTransId="{3A0D11B9-4A9A-47DD-B01A-8467FC553004}" sibTransId="{5B4C1B4E-CD06-436C-9F26-23EBAB862B42}"/>
    <dgm:cxn modelId="{CCBA4AAC-72E8-4209-BBBC-874A5F2E4A8B}" type="presOf" srcId="{9988ABD3-FCCD-4EBE-B3E1-B2E87F5B2AB8}" destId="{B375E532-898B-48C5-90B5-CE023FCF3E5A}" srcOrd="0" destOrd="0" presId="urn:microsoft.com/office/officeart/2005/8/layout/radial5"/>
    <dgm:cxn modelId="{B925D171-4EC3-414A-8777-ADB9ED77E7E5}" type="presOf" srcId="{67316444-5D64-483B-983B-406D9084FFDC}" destId="{6ECC71FB-6A53-4E05-BD01-3837E4CD0829}" srcOrd="1" destOrd="0" presId="urn:microsoft.com/office/officeart/2005/8/layout/radial5"/>
    <dgm:cxn modelId="{DC3B1A51-186F-4E8C-BF09-4DF430BE72A0}" type="presParOf" srcId="{07E95D4C-EDBD-47C1-B97E-90F8BB59081D}" destId="{C2FE1A94-A14D-4A51-B7F5-0DB694B2FCB2}" srcOrd="0" destOrd="0" presId="urn:microsoft.com/office/officeart/2005/8/layout/radial5"/>
    <dgm:cxn modelId="{90497D86-1757-4119-9493-BEE49180A701}" type="presParOf" srcId="{07E95D4C-EDBD-47C1-B97E-90F8BB59081D}" destId="{631AA215-CEC7-4171-8C0C-D4205C183646}" srcOrd="1" destOrd="0" presId="urn:microsoft.com/office/officeart/2005/8/layout/radial5"/>
    <dgm:cxn modelId="{092FA687-9941-445F-A0E0-CC0734DCDCFC}" type="presParOf" srcId="{631AA215-CEC7-4171-8C0C-D4205C183646}" destId="{EEF28BD3-54B5-4C87-BCE4-677F88F9702A}" srcOrd="0" destOrd="0" presId="urn:microsoft.com/office/officeart/2005/8/layout/radial5"/>
    <dgm:cxn modelId="{69A7C076-A28F-4546-87C6-D47550311AEE}" type="presParOf" srcId="{07E95D4C-EDBD-47C1-B97E-90F8BB59081D}" destId="{2718235B-261C-4CB5-9C06-2C214691E9A7}" srcOrd="2" destOrd="0" presId="urn:microsoft.com/office/officeart/2005/8/layout/radial5"/>
    <dgm:cxn modelId="{0F07BCED-3AA2-4399-8487-4B7923E250B5}" type="presParOf" srcId="{07E95D4C-EDBD-47C1-B97E-90F8BB59081D}" destId="{97B47151-036C-486D-8304-549BF62BC0C0}" srcOrd="3" destOrd="0" presId="urn:microsoft.com/office/officeart/2005/8/layout/radial5"/>
    <dgm:cxn modelId="{B39C77FA-0CBA-45EF-BA67-4CE3A6E24732}" type="presParOf" srcId="{97B47151-036C-486D-8304-549BF62BC0C0}" destId="{6ECC71FB-6A53-4E05-BD01-3837E4CD0829}" srcOrd="0" destOrd="0" presId="urn:microsoft.com/office/officeart/2005/8/layout/radial5"/>
    <dgm:cxn modelId="{019BE36F-7760-47AC-8ED1-71275EB33F94}" type="presParOf" srcId="{07E95D4C-EDBD-47C1-B97E-90F8BB59081D}" destId="{B375E532-898B-48C5-90B5-CE023FCF3E5A}" srcOrd="4" destOrd="0" presId="urn:microsoft.com/office/officeart/2005/8/layout/radial5"/>
    <dgm:cxn modelId="{D9633A7B-31CE-46F3-A3E4-033F72DF8733}" type="presParOf" srcId="{07E95D4C-EDBD-47C1-B97E-90F8BB59081D}" destId="{00DF4B7C-2672-4F51-9A18-1C224EC32CE4}" srcOrd="5" destOrd="0" presId="urn:microsoft.com/office/officeart/2005/8/layout/radial5"/>
    <dgm:cxn modelId="{AC5407FF-AB71-47E3-A0E0-7F47FB2253B1}" type="presParOf" srcId="{00DF4B7C-2672-4F51-9A18-1C224EC32CE4}" destId="{CECB9785-1B76-4FF5-B18E-D29C30BC01CD}" srcOrd="0" destOrd="0" presId="urn:microsoft.com/office/officeart/2005/8/layout/radial5"/>
    <dgm:cxn modelId="{AE1A7E60-EF2A-4B24-8919-0EF2F2F5F109}" type="presParOf" srcId="{07E95D4C-EDBD-47C1-B97E-90F8BB59081D}" destId="{BC1A7A06-2F80-4243-858E-2F90FCF4E7D7}" srcOrd="6" destOrd="0" presId="urn:microsoft.com/office/officeart/2005/8/layout/radial5"/>
    <dgm:cxn modelId="{3A41FA93-CCDE-4A2E-8AF9-F0CD2BCFA385}" type="presParOf" srcId="{07E95D4C-EDBD-47C1-B97E-90F8BB59081D}" destId="{4C4BAF02-49DD-4D93-862C-DB044326E243}" srcOrd="7" destOrd="0" presId="urn:microsoft.com/office/officeart/2005/8/layout/radial5"/>
    <dgm:cxn modelId="{B3184DA7-7D41-4BE1-8FEE-D18DED22A455}" type="presParOf" srcId="{4C4BAF02-49DD-4D93-862C-DB044326E243}" destId="{02915FBD-2CC5-4B89-94E6-94ECDB12071A}" srcOrd="0" destOrd="0" presId="urn:microsoft.com/office/officeart/2005/8/layout/radial5"/>
    <dgm:cxn modelId="{81F38715-A892-4D45-85D8-B42D0D6C987D}" type="presParOf" srcId="{07E95D4C-EDBD-47C1-B97E-90F8BB59081D}" destId="{537AE515-AF5E-4F9C-90C4-F0C6835AD4B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846112-DDED-4226-AE0B-A8C1F1FBA82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CACCA1-67B4-4BA3-B116-26EF67541693}">
      <dgm:prSet phldrT="[Текст]" custT="1"/>
      <dgm:spPr/>
      <dgm:t>
        <a:bodyPr/>
        <a:lstStyle/>
        <a:p>
          <a:r>
            <a:rPr lang="ru-RU" sz="1000" b="1" dirty="0" smtClean="0">
              <a:solidFill>
                <a:schemeClr val="tx1"/>
              </a:solidFill>
            </a:rPr>
            <a:t>Дошкольное образование </a:t>
          </a:r>
        </a:p>
        <a:p>
          <a:r>
            <a:rPr lang="ru-RU" sz="1000" b="1" dirty="0" smtClean="0">
              <a:solidFill>
                <a:schemeClr val="tx1"/>
              </a:solidFill>
            </a:rPr>
            <a:t>114 289,5 тыс. рублей</a:t>
          </a:r>
          <a:endParaRPr lang="ru-RU" sz="1000" b="1" dirty="0">
            <a:solidFill>
              <a:schemeClr val="tx1"/>
            </a:solidFill>
          </a:endParaRPr>
        </a:p>
      </dgm:t>
    </dgm:pt>
    <dgm:pt modelId="{87415492-A6DB-4710-806D-BE4EFC447BDF}" type="parTrans" cxnId="{9B369363-5692-474B-B1DF-2401CAA013F1}">
      <dgm:prSet/>
      <dgm:spPr/>
      <dgm:t>
        <a:bodyPr/>
        <a:lstStyle/>
        <a:p>
          <a:endParaRPr lang="ru-RU"/>
        </a:p>
      </dgm:t>
    </dgm:pt>
    <dgm:pt modelId="{938E4FA1-CFE8-497A-AECF-82F4F00C197A}" type="sibTrans" cxnId="{9B369363-5692-474B-B1DF-2401CAA013F1}">
      <dgm:prSet/>
      <dgm:spPr/>
      <dgm:t>
        <a:bodyPr/>
        <a:lstStyle/>
        <a:p>
          <a:endParaRPr lang="ru-RU"/>
        </a:p>
      </dgm:t>
    </dgm:pt>
    <dgm:pt modelId="{B392478E-D932-449B-9484-C80248EA4489}">
      <dgm:prSet phldrT="[Текст]" custT="1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800" b="1" dirty="0" smtClean="0">
              <a:solidFill>
                <a:schemeClr val="tx1"/>
              </a:solidFill>
            </a:rPr>
            <a:t>Расходы осуществляемые за счет субвенции на финансовое обеспечение образовательного процесса в сумме    60 956,3 тыс. рублей.</a:t>
          </a:r>
        </a:p>
      </dgm:t>
    </dgm:pt>
    <dgm:pt modelId="{8C6E56A2-5873-4918-AE77-94A6B1C88888}" type="parTrans" cxnId="{A4AB9380-850D-4EFE-B4A0-B07FB36C799D}">
      <dgm:prSet/>
      <dgm:spPr/>
      <dgm:t>
        <a:bodyPr/>
        <a:lstStyle/>
        <a:p>
          <a:endParaRPr lang="ru-RU"/>
        </a:p>
      </dgm:t>
    </dgm:pt>
    <dgm:pt modelId="{06B0F5A1-E1D5-4474-8362-8679BEE846D7}" type="sibTrans" cxnId="{A4AB9380-850D-4EFE-B4A0-B07FB36C799D}">
      <dgm:prSet/>
      <dgm:spPr/>
      <dgm:t>
        <a:bodyPr/>
        <a:lstStyle/>
        <a:p>
          <a:endParaRPr lang="ru-RU"/>
        </a:p>
      </dgm:t>
    </dgm:pt>
    <dgm:pt modelId="{825F521D-C48E-4A95-A212-3E31C2F9E087}">
      <dgm:prSet phldrT="[Текст]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Расходы, связанные с текущей деятельностью учреждений дошкольного образования детей в сумме          49 422,0 тыс. рублей</a:t>
          </a:r>
          <a:endParaRPr lang="ru-RU" b="1" dirty="0">
            <a:solidFill>
              <a:schemeClr val="tx1"/>
            </a:solidFill>
          </a:endParaRPr>
        </a:p>
      </dgm:t>
    </dgm:pt>
    <dgm:pt modelId="{47FA1947-9ED1-438B-91CA-78AF6EAAE153}" type="parTrans" cxnId="{A3374B53-EBAF-4838-9BBA-CD3599B423ED}">
      <dgm:prSet/>
      <dgm:spPr/>
      <dgm:t>
        <a:bodyPr/>
        <a:lstStyle/>
        <a:p>
          <a:endParaRPr lang="ru-RU"/>
        </a:p>
      </dgm:t>
    </dgm:pt>
    <dgm:pt modelId="{7EF95AC9-BB45-46FD-9B08-BF7D315753D3}" type="sibTrans" cxnId="{A3374B53-EBAF-4838-9BBA-CD3599B423ED}">
      <dgm:prSet/>
      <dgm:spPr/>
      <dgm:t>
        <a:bodyPr/>
        <a:lstStyle/>
        <a:p>
          <a:endParaRPr lang="ru-RU"/>
        </a:p>
      </dgm:t>
    </dgm:pt>
    <dgm:pt modelId="{845FB6E4-B979-4C9B-BFAF-0B7E091DB4AB}">
      <dgm:prSet phldrT="[Текст]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Расходы по капитальному ремонту и материально-техническому оснащению учреждений дошкольного образования – 3 597,9 тыс. рублей</a:t>
          </a:r>
          <a:endParaRPr lang="ru-RU" b="1" dirty="0">
            <a:solidFill>
              <a:schemeClr val="tx1"/>
            </a:solidFill>
          </a:endParaRPr>
        </a:p>
      </dgm:t>
    </dgm:pt>
    <dgm:pt modelId="{FD7D7306-1042-4B61-BF1B-93244B4E2BA3}" type="parTrans" cxnId="{BF50F75B-B30D-43D3-83B8-57E0D3105D39}">
      <dgm:prSet/>
      <dgm:spPr/>
      <dgm:t>
        <a:bodyPr/>
        <a:lstStyle/>
        <a:p>
          <a:endParaRPr lang="ru-RU"/>
        </a:p>
      </dgm:t>
    </dgm:pt>
    <dgm:pt modelId="{114B009B-4EB3-4E8B-89EF-6F24E373F672}" type="sibTrans" cxnId="{BF50F75B-B30D-43D3-83B8-57E0D3105D39}">
      <dgm:prSet/>
      <dgm:spPr/>
      <dgm:t>
        <a:bodyPr/>
        <a:lstStyle/>
        <a:p>
          <a:endParaRPr lang="ru-RU"/>
        </a:p>
      </dgm:t>
    </dgm:pt>
    <dgm:pt modelId="{C985DF9F-19BB-471B-85D7-8AA5FEC79C4F}">
      <dgm:prSet phldrT="[Текст]"/>
      <dgm:spPr>
        <a:solidFill>
          <a:schemeClr val="accent1">
            <a:lumMod val="60000"/>
            <a:lumOff val="4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Затраты по восстановлению расходов на содержание детей семьям, имеющим трёх и более детей и детей с ограниченными возможностями здоровья, посещающих образовательные учреждения реализующие программу дошкольного образования – 313,3тыс. рублей</a:t>
          </a:r>
          <a:endParaRPr lang="ru-RU" b="1" dirty="0">
            <a:solidFill>
              <a:schemeClr val="tx1"/>
            </a:solidFill>
          </a:endParaRPr>
        </a:p>
      </dgm:t>
    </dgm:pt>
    <dgm:pt modelId="{209531A1-C3D1-44EB-B290-CDE520316894}" type="parTrans" cxnId="{51B28B17-34B5-48D5-81C5-15569E86492E}">
      <dgm:prSet/>
      <dgm:spPr/>
      <dgm:t>
        <a:bodyPr/>
        <a:lstStyle/>
        <a:p>
          <a:endParaRPr lang="ru-RU"/>
        </a:p>
      </dgm:t>
    </dgm:pt>
    <dgm:pt modelId="{E2A61800-E8D2-4A37-B31E-9058D9F8F936}" type="sibTrans" cxnId="{51B28B17-34B5-48D5-81C5-15569E86492E}">
      <dgm:prSet/>
      <dgm:spPr/>
      <dgm:t>
        <a:bodyPr/>
        <a:lstStyle/>
        <a:p>
          <a:endParaRPr lang="ru-RU"/>
        </a:p>
      </dgm:t>
    </dgm:pt>
    <dgm:pt modelId="{9C7D5329-2277-4EF8-A4E6-B2F1409A88B9}" type="pres">
      <dgm:prSet presAssocID="{51846112-DDED-4226-AE0B-A8C1F1FBA8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38917A-9C71-4FFF-946E-92041FA1080D}" type="pres">
      <dgm:prSet presAssocID="{02CACCA1-67B4-4BA3-B116-26EF67541693}" presName="root1" presStyleCnt="0"/>
      <dgm:spPr/>
    </dgm:pt>
    <dgm:pt modelId="{F0DBBCBB-8E06-4998-B486-D793CDEF88BD}" type="pres">
      <dgm:prSet presAssocID="{02CACCA1-67B4-4BA3-B116-26EF67541693}" presName="LevelOneTextNode" presStyleLbl="node0" presStyleIdx="0" presStyleCnt="1" custScaleX="56491" custScaleY="724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4F8D3C-E4B0-4AF2-89DC-9589E90C81F9}" type="pres">
      <dgm:prSet presAssocID="{02CACCA1-67B4-4BA3-B116-26EF67541693}" presName="level2hierChild" presStyleCnt="0"/>
      <dgm:spPr/>
    </dgm:pt>
    <dgm:pt modelId="{ECE42ECE-C03D-4D3E-B902-3E4C54994597}" type="pres">
      <dgm:prSet presAssocID="{8C6E56A2-5873-4918-AE77-94A6B1C88888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B4402DF1-3F18-4486-AD71-ABB3F69DD086}" type="pres">
      <dgm:prSet presAssocID="{8C6E56A2-5873-4918-AE77-94A6B1C88888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70DECA8-A951-4B7F-AD57-93F48CAD5055}" type="pres">
      <dgm:prSet presAssocID="{B392478E-D932-449B-9484-C80248EA4489}" presName="root2" presStyleCnt="0"/>
      <dgm:spPr/>
    </dgm:pt>
    <dgm:pt modelId="{A3008806-C86E-4F43-A61F-4CD4DC68EA16}" type="pres">
      <dgm:prSet presAssocID="{B392478E-D932-449B-9484-C80248EA4489}" presName="LevelTwoTextNode" presStyleLbl="node2" presStyleIdx="0" presStyleCnt="4" custScaleX="266253" custScaleY="42916" custLinFactNeighborX="61" custLinFactNeighborY="4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BE6B6B-12AB-4E6F-AAF2-C1D00DBADA7A}" type="pres">
      <dgm:prSet presAssocID="{B392478E-D932-449B-9484-C80248EA4489}" presName="level3hierChild" presStyleCnt="0"/>
      <dgm:spPr/>
    </dgm:pt>
    <dgm:pt modelId="{EA298FC6-D11D-4430-94AE-7E257773CA64}" type="pres">
      <dgm:prSet presAssocID="{47FA1947-9ED1-438B-91CA-78AF6EAAE153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E86131CD-F8CE-45E2-A794-C4733CF40079}" type="pres">
      <dgm:prSet presAssocID="{47FA1947-9ED1-438B-91CA-78AF6EAAE153}" presName="connTx" presStyleLbl="parChTrans1D2" presStyleIdx="1" presStyleCnt="4"/>
      <dgm:spPr/>
      <dgm:t>
        <a:bodyPr/>
        <a:lstStyle/>
        <a:p>
          <a:endParaRPr lang="ru-RU"/>
        </a:p>
      </dgm:t>
    </dgm:pt>
    <dgm:pt modelId="{D20DD08C-E0F4-46C0-A54B-343167FA14D4}" type="pres">
      <dgm:prSet presAssocID="{825F521D-C48E-4A95-A212-3E31C2F9E087}" presName="root2" presStyleCnt="0"/>
      <dgm:spPr/>
    </dgm:pt>
    <dgm:pt modelId="{6BDCD7DA-43DC-4FD7-AF8A-203A3DD6774B}" type="pres">
      <dgm:prSet presAssocID="{825F521D-C48E-4A95-A212-3E31C2F9E087}" presName="LevelTwoTextNode" presStyleLbl="node2" presStyleIdx="1" presStyleCnt="4" custScaleX="271074" custScaleY="28821" custLinFactNeighborX="61" custLinFactNeighborY="41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6573C0-0F2D-4A2C-9E05-67A9ADC711F4}" type="pres">
      <dgm:prSet presAssocID="{825F521D-C48E-4A95-A212-3E31C2F9E087}" presName="level3hierChild" presStyleCnt="0"/>
      <dgm:spPr/>
    </dgm:pt>
    <dgm:pt modelId="{0CDA1F1D-8273-41C2-BE78-193D8D7B7541}" type="pres">
      <dgm:prSet presAssocID="{FD7D7306-1042-4B61-BF1B-93244B4E2BA3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5170379-823C-4F84-BC57-2806D4AD334A}" type="pres">
      <dgm:prSet presAssocID="{FD7D7306-1042-4B61-BF1B-93244B4E2BA3}" presName="connTx" presStyleLbl="parChTrans1D2" presStyleIdx="2" presStyleCnt="4"/>
      <dgm:spPr/>
      <dgm:t>
        <a:bodyPr/>
        <a:lstStyle/>
        <a:p>
          <a:endParaRPr lang="ru-RU"/>
        </a:p>
      </dgm:t>
    </dgm:pt>
    <dgm:pt modelId="{1D60CDEF-D1BD-42C9-8C5B-D08C42C90215}" type="pres">
      <dgm:prSet presAssocID="{845FB6E4-B979-4C9B-BFAF-0B7E091DB4AB}" presName="root2" presStyleCnt="0"/>
      <dgm:spPr/>
    </dgm:pt>
    <dgm:pt modelId="{98D334E7-54D6-46BA-BC4B-A41059DE5711}" type="pres">
      <dgm:prSet presAssocID="{845FB6E4-B979-4C9B-BFAF-0B7E091DB4AB}" presName="LevelTwoTextNode" presStyleLbl="node2" presStyleIdx="2" presStyleCnt="4" custScaleX="270889" custScaleY="29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05604F-3DC3-4F10-9F86-CF7C96CF48F7}" type="pres">
      <dgm:prSet presAssocID="{845FB6E4-B979-4C9B-BFAF-0B7E091DB4AB}" presName="level3hierChild" presStyleCnt="0"/>
      <dgm:spPr/>
    </dgm:pt>
    <dgm:pt modelId="{C114D6FB-1F86-4501-82EA-A6E71EACB753}" type="pres">
      <dgm:prSet presAssocID="{209531A1-C3D1-44EB-B290-CDE520316894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347FDD87-6C9F-4C35-B2C9-BB5AC3B008FD}" type="pres">
      <dgm:prSet presAssocID="{209531A1-C3D1-44EB-B290-CDE520316894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12F4F5A-6C79-4F37-9798-AE402D97FADE}" type="pres">
      <dgm:prSet presAssocID="{C985DF9F-19BB-471B-85D7-8AA5FEC79C4F}" presName="root2" presStyleCnt="0"/>
      <dgm:spPr/>
    </dgm:pt>
    <dgm:pt modelId="{F4D38BD3-70AD-4944-835B-3DD7647DA21A}" type="pres">
      <dgm:prSet presAssocID="{C985DF9F-19BB-471B-85D7-8AA5FEC79C4F}" presName="LevelTwoTextNode" presStyleLbl="node2" presStyleIdx="3" presStyleCnt="4" custScaleX="266014" custScaleY="49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396D8B-7008-478F-9CEE-DC80806BA1AF}" type="pres">
      <dgm:prSet presAssocID="{C985DF9F-19BB-471B-85D7-8AA5FEC79C4F}" presName="level3hierChild" presStyleCnt="0"/>
      <dgm:spPr/>
    </dgm:pt>
  </dgm:ptLst>
  <dgm:cxnLst>
    <dgm:cxn modelId="{E23FB00A-6A1F-4A3B-80B5-0AB41ECAC922}" type="presOf" srcId="{FD7D7306-1042-4B61-BF1B-93244B4E2BA3}" destId="{0CDA1F1D-8273-41C2-BE78-193D8D7B7541}" srcOrd="0" destOrd="0" presId="urn:microsoft.com/office/officeart/2005/8/layout/hierarchy2"/>
    <dgm:cxn modelId="{A4AB9380-850D-4EFE-B4A0-B07FB36C799D}" srcId="{02CACCA1-67B4-4BA3-B116-26EF67541693}" destId="{B392478E-D932-449B-9484-C80248EA4489}" srcOrd="0" destOrd="0" parTransId="{8C6E56A2-5873-4918-AE77-94A6B1C88888}" sibTransId="{06B0F5A1-E1D5-4474-8362-8679BEE846D7}"/>
    <dgm:cxn modelId="{7CB98257-77CE-41E6-BD41-219C701C66D3}" type="presOf" srcId="{209531A1-C3D1-44EB-B290-CDE520316894}" destId="{347FDD87-6C9F-4C35-B2C9-BB5AC3B008FD}" srcOrd="1" destOrd="0" presId="urn:microsoft.com/office/officeart/2005/8/layout/hierarchy2"/>
    <dgm:cxn modelId="{A3374B53-EBAF-4838-9BBA-CD3599B423ED}" srcId="{02CACCA1-67B4-4BA3-B116-26EF67541693}" destId="{825F521D-C48E-4A95-A212-3E31C2F9E087}" srcOrd="1" destOrd="0" parTransId="{47FA1947-9ED1-438B-91CA-78AF6EAAE153}" sibTransId="{7EF95AC9-BB45-46FD-9B08-BF7D315753D3}"/>
    <dgm:cxn modelId="{51B28B17-34B5-48D5-81C5-15569E86492E}" srcId="{02CACCA1-67B4-4BA3-B116-26EF67541693}" destId="{C985DF9F-19BB-471B-85D7-8AA5FEC79C4F}" srcOrd="3" destOrd="0" parTransId="{209531A1-C3D1-44EB-B290-CDE520316894}" sibTransId="{E2A61800-E8D2-4A37-B31E-9058D9F8F936}"/>
    <dgm:cxn modelId="{4DBC85C9-74F2-4B74-9CE0-FBB32DD19C8D}" type="presOf" srcId="{209531A1-C3D1-44EB-B290-CDE520316894}" destId="{C114D6FB-1F86-4501-82EA-A6E71EACB753}" srcOrd="0" destOrd="0" presId="urn:microsoft.com/office/officeart/2005/8/layout/hierarchy2"/>
    <dgm:cxn modelId="{B07C059E-A472-404D-86B1-D1E9D0C5CCFA}" type="presOf" srcId="{825F521D-C48E-4A95-A212-3E31C2F9E087}" destId="{6BDCD7DA-43DC-4FD7-AF8A-203A3DD6774B}" srcOrd="0" destOrd="0" presId="urn:microsoft.com/office/officeart/2005/8/layout/hierarchy2"/>
    <dgm:cxn modelId="{BF50F75B-B30D-43D3-83B8-57E0D3105D39}" srcId="{02CACCA1-67B4-4BA3-B116-26EF67541693}" destId="{845FB6E4-B979-4C9B-BFAF-0B7E091DB4AB}" srcOrd="2" destOrd="0" parTransId="{FD7D7306-1042-4B61-BF1B-93244B4E2BA3}" sibTransId="{114B009B-4EB3-4E8B-89EF-6F24E373F672}"/>
    <dgm:cxn modelId="{9B369363-5692-474B-B1DF-2401CAA013F1}" srcId="{51846112-DDED-4226-AE0B-A8C1F1FBA826}" destId="{02CACCA1-67B4-4BA3-B116-26EF67541693}" srcOrd="0" destOrd="0" parTransId="{87415492-A6DB-4710-806D-BE4EFC447BDF}" sibTransId="{938E4FA1-CFE8-497A-AECF-82F4F00C197A}"/>
    <dgm:cxn modelId="{B92A16E2-7871-42ED-A7DB-5DD41C5B679B}" type="presOf" srcId="{47FA1947-9ED1-438B-91CA-78AF6EAAE153}" destId="{E86131CD-F8CE-45E2-A794-C4733CF40079}" srcOrd="1" destOrd="0" presId="urn:microsoft.com/office/officeart/2005/8/layout/hierarchy2"/>
    <dgm:cxn modelId="{B5B6D9AE-28D6-400A-A61F-B56EE15D8B8F}" type="presOf" srcId="{845FB6E4-B979-4C9B-BFAF-0B7E091DB4AB}" destId="{98D334E7-54D6-46BA-BC4B-A41059DE5711}" srcOrd="0" destOrd="0" presId="urn:microsoft.com/office/officeart/2005/8/layout/hierarchy2"/>
    <dgm:cxn modelId="{EADD0BEB-7342-4266-B8E2-AD315C7C36F8}" type="presOf" srcId="{B392478E-D932-449B-9484-C80248EA4489}" destId="{A3008806-C86E-4F43-A61F-4CD4DC68EA16}" srcOrd="0" destOrd="0" presId="urn:microsoft.com/office/officeart/2005/8/layout/hierarchy2"/>
    <dgm:cxn modelId="{E91C0504-2DA3-4DCC-85C2-638099E52E10}" type="presOf" srcId="{8C6E56A2-5873-4918-AE77-94A6B1C88888}" destId="{B4402DF1-3F18-4486-AD71-ABB3F69DD086}" srcOrd="1" destOrd="0" presId="urn:microsoft.com/office/officeart/2005/8/layout/hierarchy2"/>
    <dgm:cxn modelId="{F5B0A3EF-FF48-42F2-8E9F-CA24EC45346A}" type="presOf" srcId="{02CACCA1-67B4-4BA3-B116-26EF67541693}" destId="{F0DBBCBB-8E06-4998-B486-D793CDEF88BD}" srcOrd="0" destOrd="0" presId="urn:microsoft.com/office/officeart/2005/8/layout/hierarchy2"/>
    <dgm:cxn modelId="{72719C1A-8EC0-4B7D-B7C5-13460BA556EE}" type="presOf" srcId="{47FA1947-9ED1-438B-91CA-78AF6EAAE153}" destId="{EA298FC6-D11D-4430-94AE-7E257773CA64}" srcOrd="0" destOrd="0" presId="urn:microsoft.com/office/officeart/2005/8/layout/hierarchy2"/>
    <dgm:cxn modelId="{2E30AD62-74A2-4564-A902-2B5F15634A1D}" type="presOf" srcId="{C985DF9F-19BB-471B-85D7-8AA5FEC79C4F}" destId="{F4D38BD3-70AD-4944-835B-3DD7647DA21A}" srcOrd="0" destOrd="0" presId="urn:microsoft.com/office/officeart/2005/8/layout/hierarchy2"/>
    <dgm:cxn modelId="{4925D90D-DDC7-4337-8178-12A066FCEA00}" type="presOf" srcId="{FD7D7306-1042-4B61-BF1B-93244B4E2BA3}" destId="{E5170379-823C-4F84-BC57-2806D4AD334A}" srcOrd="1" destOrd="0" presId="urn:microsoft.com/office/officeart/2005/8/layout/hierarchy2"/>
    <dgm:cxn modelId="{3F051C0D-D527-4044-8AAA-FF4D91CAB4EF}" type="presOf" srcId="{8C6E56A2-5873-4918-AE77-94A6B1C88888}" destId="{ECE42ECE-C03D-4D3E-B902-3E4C54994597}" srcOrd="0" destOrd="0" presId="urn:microsoft.com/office/officeart/2005/8/layout/hierarchy2"/>
    <dgm:cxn modelId="{21B5CF46-657A-4F58-81BB-CC85D072BCDB}" type="presOf" srcId="{51846112-DDED-4226-AE0B-A8C1F1FBA826}" destId="{9C7D5329-2277-4EF8-A4E6-B2F1409A88B9}" srcOrd="0" destOrd="0" presId="urn:microsoft.com/office/officeart/2005/8/layout/hierarchy2"/>
    <dgm:cxn modelId="{01466FB1-8655-48AC-9A56-B101B319BF19}" type="presParOf" srcId="{9C7D5329-2277-4EF8-A4E6-B2F1409A88B9}" destId="{9F38917A-9C71-4FFF-946E-92041FA1080D}" srcOrd="0" destOrd="0" presId="urn:microsoft.com/office/officeart/2005/8/layout/hierarchy2"/>
    <dgm:cxn modelId="{8746ACF1-C847-42C6-9D49-B1694D96FF1B}" type="presParOf" srcId="{9F38917A-9C71-4FFF-946E-92041FA1080D}" destId="{F0DBBCBB-8E06-4998-B486-D793CDEF88BD}" srcOrd="0" destOrd="0" presId="urn:microsoft.com/office/officeart/2005/8/layout/hierarchy2"/>
    <dgm:cxn modelId="{86ACD005-132D-46F1-AF33-544E21B1E486}" type="presParOf" srcId="{9F38917A-9C71-4FFF-946E-92041FA1080D}" destId="{B34F8D3C-E4B0-4AF2-89DC-9589E90C81F9}" srcOrd="1" destOrd="0" presId="urn:microsoft.com/office/officeart/2005/8/layout/hierarchy2"/>
    <dgm:cxn modelId="{21FA0B00-5C18-4E7B-A0D1-140773807AF6}" type="presParOf" srcId="{B34F8D3C-E4B0-4AF2-89DC-9589E90C81F9}" destId="{ECE42ECE-C03D-4D3E-B902-3E4C54994597}" srcOrd="0" destOrd="0" presId="urn:microsoft.com/office/officeart/2005/8/layout/hierarchy2"/>
    <dgm:cxn modelId="{0117133E-9C6E-44B7-986B-DC80344CA34A}" type="presParOf" srcId="{ECE42ECE-C03D-4D3E-B902-3E4C54994597}" destId="{B4402DF1-3F18-4486-AD71-ABB3F69DD086}" srcOrd="0" destOrd="0" presId="urn:microsoft.com/office/officeart/2005/8/layout/hierarchy2"/>
    <dgm:cxn modelId="{BA124660-CA92-4D22-9438-8B70272B9C32}" type="presParOf" srcId="{B34F8D3C-E4B0-4AF2-89DC-9589E90C81F9}" destId="{E70DECA8-A951-4B7F-AD57-93F48CAD5055}" srcOrd="1" destOrd="0" presId="urn:microsoft.com/office/officeart/2005/8/layout/hierarchy2"/>
    <dgm:cxn modelId="{B13B485A-A32E-40EA-822A-FEFC486F2B33}" type="presParOf" srcId="{E70DECA8-A951-4B7F-AD57-93F48CAD5055}" destId="{A3008806-C86E-4F43-A61F-4CD4DC68EA16}" srcOrd="0" destOrd="0" presId="urn:microsoft.com/office/officeart/2005/8/layout/hierarchy2"/>
    <dgm:cxn modelId="{D6A51A58-7A90-462E-A4D7-3D50CBE99F09}" type="presParOf" srcId="{E70DECA8-A951-4B7F-AD57-93F48CAD5055}" destId="{E8BE6B6B-12AB-4E6F-AAF2-C1D00DBADA7A}" srcOrd="1" destOrd="0" presId="urn:microsoft.com/office/officeart/2005/8/layout/hierarchy2"/>
    <dgm:cxn modelId="{57FB38DF-CEE6-4740-8359-13F479C8613F}" type="presParOf" srcId="{B34F8D3C-E4B0-4AF2-89DC-9589E90C81F9}" destId="{EA298FC6-D11D-4430-94AE-7E257773CA64}" srcOrd="2" destOrd="0" presId="urn:microsoft.com/office/officeart/2005/8/layout/hierarchy2"/>
    <dgm:cxn modelId="{CF75DBEB-AF5D-4995-A3E1-4537A0D1242A}" type="presParOf" srcId="{EA298FC6-D11D-4430-94AE-7E257773CA64}" destId="{E86131CD-F8CE-45E2-A794-C4733CF40079}" srcOrd="0" destOrd="0" presId="urn:microsoft.com/office/officeart/2005/8/layout/hierarchy2"/>
    <dgm:cxn modelId="{07C63BEC-B4B6-4BA8-9F41-B8113CDAF858}" type="presParOf" srcId="{B34F8D3C-E4B0-4AF2-89DC-9589E90C81F9}" destId="{D20DD08C-E0F4-46C0-A54B-343167FA14D4}" srcOrd="3" destOrd="0" presId="urn:microsoft.com/office/officeart/2005/8/layout/hierarchy2"/>
    <dgm:cxn modelId="{61EE25F5-89D3-4352-B4E0-AC70020DA0CB}" type="presParOf" srcId="{D20DD08C-E0F4-46C0-A54B-343167FA14D4}" destId="{6BDCD7DA-43DC-4FD7-AF8A-203A3DD6774B}" srcOrd="0" destOrd="0" presId="urn:microsoft.com/office/officeart/2005/8/layout/hierarchy2"/>
    <dgm:cxn modelId="{CA69089A-320F-4024-BCC7-719D8C38875E}" type="presParOf" srcId="{D20DD08C-E0F4-46C0-A54B-343167FA14D4}" destId="{0F6573C0-0F2D-4A2C-9E05-67A9ADC711F4}" srcOrd="1" destOrd="0" presId="urn:microsoft.com/office/officeart/2005/8/layout/hierarchy2"/>
    <dgm:cxn modelId="{24396143-009C-4181-A8FA-2C1D8EB0DFFF}" type="presParOf" srcId="{B34F8D3C-E4B0-4AF2-89DC-9589E90C81F9}" destId="{0CDA1F1D-8273-41C2-BE78-193D8D7B7541}" srcOrd="4" destOrd="0" presId="urn:microsoft.com/office/officeart/2005/8/layout/hierarchy2"/>
    <dgm:cxn modelId="{76022845-2E1A-479C-A36F-CD6C47D277C4}" type="presParOf" srcId="{0CDA1F1D-8273-41C2-BE78-193D8D7B7541}" destId="{E5170379-823C-4F84-BC57-2806D4AD334A}" srcOrd="0" destOrd="0" presId="urn:microsoft.com/office/officeart/2005/8/layout/hierarchy2"/>
    <dgm:cxn modelId="{CEC39D2B-33BB-4561-82A7-1E3025B0B8AB}" type="presParOf" srcId="{B34F8D3C-E4B0-4AF2-89DC-9589E90C81F9}" destId="{1D60CDEF-D1BD-42C9-8C5B-D08C42C90215}" srcOrd="5" destOrd="0" presId="urn:microsoft.com/office/officeart/2005/8/layout/hierarchy2"/>
    <dgm:cxn modelId="{1BC6BD5E-E250-4F04-83A5-026F30EB61ED}" type="presParOf" srcId="{1D60CDEF-D1BD-42C9-8C5B-D08C42C90215}" destId="{98D334E7-54D6-46BA-BC4B-A41059DE5711}" srcOrd="0" destOrd="0" presId="urn:microsoft.com/office/officeart/2005/8/layout/hierarchy2"/>
    <dgm:cxn modelId="{422AA3E9-7960-4901-A434-3C58D64C036F}" type="presParOf" srcId="{1D60CDEF-D1BD-42C9-8C5B-D08C42C90215}" destId="{3105604F-3DC3-4F10-9F86-CF7C96CF48F7}" srcOrd="1" destOrd="0" presId="urn:microsoft.com/office/officeart/2005/8/layout/hierarchy2"/>
    <dgm:cxn modelId="{06E9F83F-F509-4085-B331-7718F344E81B}" type="presParOf" srcId="{B34F8D3C-E4B0-4AF2-89DC-9589E90C81F9}" destId="{C114D6FB-1F86-4501-82EA-A6E71EACB753}" srcOrd="6" destOrd="0" presId="urn:microsoft.com/office/officeart/2005/8/layout/hierarchy2"/>
    <dgm:cxn modelId="{4A41F6A7-7F6F-47B4-B5F0-044CC82E4F59}" type="presParOf" srcId="{C114D6FB-1F86-4501-82EA-A6E71EACB753}" destId="{347FDD87-6C9F-4C35-B2C9-BB5AC3B008FD}" srcOrd="0" destOrd="0" presId="urn:microsoft.com/office/officeart/2005/8/layout/hierarchy2"/>
    <dgm:cxn modelId="{B3D438FF-0870-4DB4-A6DF-B734E22A5FB9}" type="presParOf" srcId="{B34F8D3C-E4B0-4AF2-89DC-9589E90C81F9}" destId="{112F4F5A-6C79-4F37-9798-AE402D97FADE}" srcOrd="7" destOrd="0" presId="urn:microsoft.com/office/officeart/2005/8/layout/hierarchy2"/>
    <dgm:cxn modelId="{A0060637-3CF5-44F0-A924-D29969178E20}" type="presParOf" srcId="{112F4F5A-6C79-4F37-9798-AE402D97FADE}" destId="{F4D38BD3-70AD-4944-835B-3DD7647DA21A}" srcOrd="0" destOrd="0" presId="urn:microsoft.com/office/officeart/2005/8/layout/hierarchy2"/>
    <dgm:cxn modelId="{329EE728-D29D-4496-BA88-7A47D0CA9EB3}" type="presParOf" srcId="{112F4F5A-6C79-4F37-9798-AE402D97FADE}" destId="{83396D8B-7008-478F-9CEE-DC80806BA1A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30FCAB-C585-41F7-83CD-92067C15B0D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2DB192-AF01-4ED8-9958-A8C446F2EF10}">
      <dgm:prSet phldrT="[Текст]" custT="1"/>
      <dgm:spPr/>
      <dgm:t>
        <a:bodyPr/>
        <a:lstStyle/>
        <a:p>
          <a:r>
            <a:rPr lang="ru-RU" sz="1200" dirty="0" smtClean="0"/>
            <a:t>Молодежная политика и оздоровление детей </a:t>
          </a:r>
        </a:p>
        <a:p>
          <a:r>
            <a:rPr lang="ru-RU" sz="1200" dirty="0" smtClean="0"/>
            <a:t>29 531,7 тыс. рублей</a:t>
          </a:r>
          <a:endParaRPr lang="ru-RU" sz="1200" dirty="0"/>
        </a:p>
      </dgm:t>
    </dgm:pt>
    <dgm:pt modelId="{22806D92-D50B-4712-987A-2701C76F5250}" type="parTrans" cxnId="{97A2F62F-EE40-46E0-AEB4-B6FF8EC00FEE}">
      <dgm:prSet/>
      <dgm:spPr/>
      <dgm:t>
        <a:bodyPr/>
        <a:lstStyle/>
        <a:p>
          <a:endParaRPr lang="ru-RU"/>
        </a:p>
      </dgm:t>
    </dgm:pt>
    <dgm:pt modelId="{6146204D-E361-4503-B6F1-938A033A8036}" type="sibTrans" cxnId="{97A2F62F-EE40-46E0-AEB4-B6FF8EC00FEE}">
      <dgm:prSet/>
      <dgm:spPr/>
      <dgm:t>
        <a:bodyPr/>
        <a:lstStyle/>
        <a:p>
          <a:endParaRPr lang="ru-RU"/>
        </a:p>
      </dgm:t>
    </dgm:pt>
    <dgm:pt modelId="{DA50F0DF-1787-4CB8-8143-4C1C2619D29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функционирование муниципального казённого учреждения «</a:t>
          </a:r>
          <a:r>
            <a:rPr lang="ru-RU" sz="1200" dirty="0" err="1" smtClean="0"/>
            <a:t>Межпоселенческий</a:t>
          </a:r>
          <a:r>
            <a:rPr lang="ru-RU" sz="1200" dirty="0" smtClean="0"/>
            <a:t> центр по работе с детьми и молодёжью» - 8 062,0 тыс. рублей</a:t>
          </a:r>
          <a:endParaRPr lang="ru-RU" sz="1200" dirty="0"/>
        </a:p>
      </dgm:t>
    </dgm:pt>
    <dgm:pt modelId="{DBB9E3A8-A80C-435C-B33C-4CCF96DEBDFD}" type="sibTrans" cxnId="{46C0AB09-83EA-49E4-820C-3CCF810BC58C}">
      <dgm:prSet/>
      <dgm:spPr/>
      <dgm:t>
        <a:bodyPr/>
        <a:lstStyle/>
        <a:p>
          <a:endParaRPr lang="ru-RU"/>
        </a:p>
      </dgm:t>
    </dgm:pt>
    <dgm:pt modelId="{4595F641-FCA5-4215-B116-7D13527026CD}" type="parTrans" cxnId="{46C0AB09-83EA-49E4-820C-3CCF810BC58C}">
      <dgm:prSet/>
      <dgm:spPr/>
      <dgm:t>
        <a:bodyPr/>
        <a:lstStyle/>
        <a:p>
          <a:endParaRPr lang="ru-RU"/>
        </a:p>
      </dgm:t>
    </dgm:pt>
    <dgm:pt modelId="{49712DFB-52EF-41E4-AAE5-6625B64F967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организация и осуществление мероприятий по оздоровлению детей различных категорий –               4389,0тыс. рублей</a:t>
          </a:r>
          <a:endParaRPr lang="ru-RU" sz="1200" dirty="0"/>
        </a:p>
      </dgm:t>
    </dgm:pt>
    <dgm:pt modelId="{B9841A24-C927-4B96-BDCE-42792D94A493}" type="parTrans" cxnId="{6A4F43E4-D2BD-4AFF-BB4E-E261BACFF566}">
      <dgm:prSet/>
      <dgm:spPr/>
      <dgm:t>
        <a:bodyPr/>
        <a:lstStyle/>
        <a:p>
          <a:endParaRPr lang="ru-RU"/>
        </a:p>
      </dgm:t>
    </dgm:pt>
    <dgm:pt modelId="{E7C76FC2-9FF5-4111-AB5C-1E4FF4F9700D}" type="sibTrans" cxnId="{6A4F43E4-D2BD-4AFF-BB4E-E261BACFF566}">
      <dgm:prSet/>
      <dgm:spPr/>
      <dgm:t>
        <a:bodyPr/>
        <a:lstStyle/>
        <a:p>
          <a:endParaRPr lang="ru-RU"/>
        </a:p>
      </dgm:t>
    </dgm:pt>
    <dgm:pt modelId="{C3CDAAF2-C4C0-4EC7-81BD-50AAB6E608E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проведение мероприятий в области гражданско-патриотического воспитания населения - 574,9 тыс. рублей</a:t>
          </a:r>
          <a:endParaRPr lang="ru-RU" sz="1200" dirty="0"/>
        </a:p>
      </dgm:t>
    </dgm:pt>
    <dgm:pt modelId="{ABBC607A-3896-4D25-8417-4ADF53EFC2A9}" type="parTrans" cxnId="{ECA6DAD2-C63C-4907-8306-0DEF209D8162}">
      <dgm:prSet/>
      <dgm:spPr/>
      <dgm:t>
        <a:bodyPr/>
        <a:lstStyle/>
        <a:p>
          <a:endParaRPr lang="ru-RU"/>
        </a:p>
      </dgm:t>
    </dgm:pt>
    <dgm:pt modelId="{D1AE5466-5D3F-4C87-B0D7-B217E8C883E7}" type="sibTrans" cxnId="{ECA6DAD2-C63C-4907-8306-0DEF209D8162}">
      <dgm:prSet/>
      <dgm:spPr/>
      <dgm:t>
        <a:bodyPr/>
        <a:lstStyle/>
        <a:p>
          <a:endParaRPr lang="ru-RU"/>
        </a:p>
      </dgm:t>
    </dgm:pt>
    <dgm:pt modelId="{5EE0241C-43DA-4B10-BDA5-3A3DCAFA980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проведение мероприятий по профилактике асоциальных явлений, формирование здорового образа жизни и защита прав несовершеннолетних – 96,8 тыс. рублей</a:t>
          </a:r>
          <a:endParaRPr lang="ru-RU" sz="1200" dirty="0"/>
        </a:p>
      </dgm:t>
    </dgm:pt>
    <dgm:pt modelId="{77550D44-04FB-4F2F-9797-62F19B380541}" type="parTrans" cxnId="{0E94C7EE-B58A-486B-83E7-35C87901A4CB}">
      <dgm:prSet/>
      <dgm:spPr/>
      <dgm:t>
        <a:bodyPr/>
        <a:lstStyle/>
        <a:p>
          <a:endParaRPr lang="ru-RU"/>
        </a:p>
      </dgm:t>
    </dgm:pt>
    <dgm:pt modelId="{4F3DB238-93CB-4F87-A2C0-C2AE0A89B497}" type="sibTrans" cxnId="{0E94C7EE-B58A-486B-83E7-35C87901A4CB}">
      <dgm:prSet/>
      <dgm:spPr/>
      <dgm:t>
        <a:bodyPr/>
        <a:lstStyle/>
        <a:p>
          <a:endParaRPr lang="ru-RU"/>
        </a:p>
      </dgm:t>
    </dgm:pt>
    <dgm:pt modelId="{3FA7A469-44D1-482B-AA3E-A8047F217BB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проведение мероприятий по поддержке  интеллектуального и духовного развития молодежи –   206,9 тыс. рублей</a:t>
          </a:r>
          <a:endParaRPr lang="ru-RU" sz="1200" dirty="0"/>
        </a:p>
      </dgm:t>
    </dgm:pt>
    <dgm:pt modelId="{E8B2EB13-8E3D-4011-8F74-9270A31438B9}" type="parTrans" cxnId="{DF565824-5383-426C-8425-DABB57F92FDD}">
      <dgm:prSet/>
      <dgm:spPr/>
      <dgm:t>
        <a:bodyPr/>
        <a:lstStyle/>
        <a:p>
          <a:endParaRPr lang="ru-RU"/>
        </a:p>
      </dgm:t>
    </dgm:pt>
    <dgm:pt modelId="{C0584E19-F014-493B-8BD9-C75F2DBC1B12}" type="sibTrans" cxnId="{DF565824-5383-426C-8425-DABB57F92FDD}">
      <dgm:prSet/>
      <dgm:spPr/>
      <dgm:t>
        <a:bodyPr/>
        <a:lstStyle/>
        <a:p>
          <a:endParaRPr lang="ru-RU"/>
        </a:p>
      </dgm:t>
    </dgm:pt>
    <dgm:pt modelId="{E34CD1F8-FB16-4CD6-BAD8-CEC4B29E5325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туристическая деятельность – 111,9 тыс. рублей</a:t>
          </a:r>
          <a:endParaRPr lang="ru-RU" sz="1200" dirty="0"/>
        </a:p>
      </dgm:t>
    </dgm:pt>
    <dgm:pt modelId="{47842E15-FBED-4FE7-827D-1D03B5E22971}" type="parTrans" cxnId="{B9AC8E99-6F10-4FBA-B769-AFD27803F6B6}">
      <dgm:prSet/>
      <dgm:spPr/>
      <dgm:t>
        <a:bodyPr/>
        <a:lstStyle/>
        <a:p>
          <a:endParaRPr lang="ru-RU"/>
        </a:p>
      </dgm:t>
    </dgm:pt>
    <dgm:pt modelId="{8495016B-7237-453B-B89C-240F832A39C8}" type="sibTrans" cxnId="{B9AC8E99-6F10-4FBA-B769-AFD27803F6B6}">
      <dgm:prSet/>
      <dgm:spPr/>
      <dgm:t>
        <a:bodyPr/>
        <a:lstStyle/>
        <a:p>
          <a:endParaRPr lang="ru-RU"/>
        </a:p>
      </dgm:t>
    </dgm:pt>
    <dgm:pt modelId="{37351018-FEEB-4793-8C51-B482F105B4F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проведение мероприятий по профилактике наркоманий учреждениями молодёжной политики – 18,8 тыс. рублей</a:t>
          </a:r>
          <a:endParaRPr lang="ru-RU" sz="1200" dirty="0"/>
        </a:p>
      </dgm:t>
    </dgm:pt>
    <dgm:pt modelId="{74F5BC08-09BB-48CC-BB30-5ED5EDE70021}" type="parTrans" cxnId="{5A929264-7538-4940-ABF8-E0C0E58B7DFD}">
      <dgm:prSet/>
      <dgm:spPr/>
      <dgm:t>
        <a:bodyPr/>
        <a:lstStyle/>
        <a:p>
          <a:endParaRPr lang="ru-RU"/>
        </a:p>
      </dgm:t>
    </dgm:pt>
    <dgm:pt modelId="{A4D6E262-36C4-44D8-9238-1C2BEAB724F4}" type="sibTrans" cxnId="{5A929264-7538-4940-ABF8-E0C0E58B7DFD}">
      <dgm:prSet/>
      <dgm:spPr/>
      <dgm:t>
        <a:bodyPr/>
        <a:lstStyle/>
        <a:p>
          <a:endParaRPr lang="ru-RU"/>
        </a:p>
      </dgm:t>
    </dgm:pt>
    <dgm:pt modelId="{37BBCAFB-F1C7-4568-89EC-A6011FC78027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организация воспитательной работы среди детей и молодежи, направленной на устранение причин и условий, способствующих совершению действий экстремистского характера – 13,1 тыс. рублей</a:t>
          </a:r>
          <a:endParaRPr lang="ru-RU" sz="1200" dirty="0"/>
        </a:p>
      </dgm:t>
    </dgm:pt>
    <dgm:pt modelId="{7FAA18D1-5643-43E8-A3D7-BB9F1A5AF8EF}" type="parTrans" cxnId="{B7F4DA8F-4B51-4124-9AAB-2AB14FDC33AA}">
      <dgm:prSet/>
      <dgm:spPr/>
      <dgm:t>
        <a:bodyPr/>
        <a:lstStyle/>
        <a:p>
          <a:endParaRPr lang="ru-RU"/>
        </a:p>
      </dgm:t>
    </dgm:pt>
    <dgm:pt modelId="{C3E5F96D-0AF9-4514-A0DD-712C12F20306}" type="sibTrans" cxnId="{B7F4DA8F-4B51-4124-9AAB-2AB14FDC33AA}">
      <dgm:prSet/>
      <dgm:spPr/>
      <dgm:t>
        <a:bodyPr/>
        <a:lstStyle/>
        <a:p>
          <a:endParaRPr lang="ru-RU"/>
        </a:p>
      </dgm:t>
    </dgm:pt>
    <dgm:pt modelId="{9359AA53-C335-46AE-BD3C-05269AEFECC5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расходы на содержание лагеря «Орленок» – 12781,6 тыс. рублей</a:t>
          </a:r>
          <a:endParaRPr lang="ru-RU" sz="1200" dirty="0"/>
        </a:p>
      </dgm:t>
    </dgm:pt>
    <dgm:pt modelId="{97A826CF-25CF-46C5-AA31-2ABF9BCE2406}" type="parTrans" cxnId="{30A2D670-1CC7-42C2-8DE6-CDD5AF76B720}">
      <dgm:prSet/>
      <dgm:spPr/>
      <dgm:t>
        <a:bodyPr/>
        <a:lstStyle/>
        <a:p>
          <a:endParaRPr lang="ru-RU"/>
        </a:p>
      </dgm:t>
    </dgm:pt>
    <dgm:pt modelId="{D1E7D6D4-4885-49A6-85D3-568E348F4BC2}" type="sibTrans" cxnId="{30A2D670-1CC7-42C2-8DE6-CDD5AF76B720}">
      <dgm:prSet/>
      <dgm:spPr/>
      <dgm:t>
        <a:bodyPr/>
        <a:lstStyle/>
        <a:p>
          <a:endParaRPr lang="ru-RU"/>
        </a:p>
      </dgm:t>
    </dgm:pt>
    <dgm:pt modelId="{D58727CA-7C0B-4DC9-B59A-C5F9C1F2A592}" type="pres">
      <dgm:prSet presAssocID="{6B30FCAB-C585-41F7-83CD-92067C15B0D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1499CE-5A16-48DE-95C1-7A3DCF421325}" type="pres">
      <dgm:prSet presAssocID="{D12DB192-AF01-4ED8-9958-A8C446F2EF10}" presName="linNode" presStyleCnt="0"/>
      <dgm:spPr/>
    </dgm:pt>
    <dgm:pt modelId="{682D8D65-D1E2-4DA0-BEF8-9F0721879E1A}" type="pres">
      <dgm:prSet presAssocID="{D12DB192-AF01-4ED8-9958-A8C446F2EF10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0DD5D-FD36-460B-BBC2-82529F28F0E9}" type="pres">
      <dgm:prSet presAssocID="{D12DB192-AF01-4ED8-9958-A8C446F2EF10}" presName="bracket" presStyleLbl="parChTrans1D1" presStyleIdx="0" presStyleCnt="1"/>
      <dgm:spPr/>
    </dgm:pt>
    <dgm:pt modelId="{8BD26EFA-7751-4466-8477-445CBF28E4C3}" type="pres">
      <dgm:prSet presAssocID="{D12DB192-AF01-4ED8-9958-A8C446F2EF10}" presName="spH" presStyleCnt="0"/>
      <dgm:spPr/>
    </dgm:pt>
    <dgm:pt modelId="{7C6A2A60-D0E2-4D21-A2D7-E464606CFEEB}" type="pres">
      <dgm:prSet presAssocID="{D12DB192-AF01-4ED8-9958-A8C446F2EF10}" presName="desTx" presStyleLbl="node1" presStyleIdx="0" presStyleCnt="1" custScaleY="121946" custLinFactNeighborX="-27134" custLinFactNeighborY="-5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C0AB09-83EA-49E4-820C-3CCF810BC58C}" srcId="{D12DB192-AF01-4ED8-9958-A8C446F2EF10}" destId="{DA50F0DF-1787-4CB8-8143-4C1C2619D29C}" srcOrd="0" destOrd="0" parTransId="{4595F641-FCA5-4215-B116-7D13527026CD}" sibTransId="{DBB9E3A8-A80C-435C-B33C-4CCF96DEBDFD}"/>
    <dgm:cxn modelId="{DD29DF4F-CFEE-4C94-9C9E-FD9EDBDAC4BA}" type="presOf" srcId="{E34CD1F8-FB16-4CD6-BAD8-CEC4B29E5325}" destId="{7C6A2A60-D0E2-4D21-A2D7-E464606CFEEB}" srcOrd="0" destOrd="4" presId="urn:diagrams.loki3.com/BracketList+Icon"/>
    <dgm:cxn modelId="{DF565824-5383-426C-8425-DABB57F92FDD}" srcId="{D12DB192-AF01-4ED8-9958-A8C446F2EF10}" destId="{3FA7A469-44D1-482B-AA3E-A8047F217BBC}" srcOrd="3" destOrd="0" parTransId="{E8B2EB13-8E3D-4011-8F74-9270A31438B9}" sibTransId="{C0584E19-F014-493B-8BD9-C75F2DBC1B12}"/>
    <dgm:cxn modelId="{5836C6CF-FD73-459F-9432-927C6D94EC5D}" type="presOf" srcId="{9359AA53-C335-46AE-BD3C-05269AEFECC5}" destId="{7C6A2A60-D0E2-4D21-A2D7-E464606CFEEB}" srcOrd="0" destOrd="8" presId="urn:diagrams.loki3.com/BracketList+Icon"/>
    <dgm:cxn modelId="{CFF23B56-62B3-48EF-B3EF-E32656985A79}" type="presOf" srcId="{C3CDAAF2-C4C0-4EC7-81BD-50AAB6E608EF}" destId="{7C6A2A60-D0E2-4D21-A2D7-E464606CFEEB}" srcOrd="0" destOrd="1" presId="urn:diagrams.loki3.com/BracketList+Icon"/>
    <dgm:cxn modelId="{ECA6DAD2-C63C-4907-8306-0DEF209D8162}" srcId="{D12DB192-AF01-4ED8-9958-A8C446F2EF10}" destId="{C3CDAAF2-C4C0-4EC7-81BD-50AAB6E608EF}" srcOrd="1" destOrd="0" parTransId="{ABBC607A-3896-4D25-8417-4ADF53EFC2A9}" sibTransId="{D1AE5466-5D3F-4C87-B0D7-B217E8C883E7}"/>
    <dgm:cxn modelId="{5A929264-7538-4940-ABF8-E0C0E58B7DFD}" srcId="{D12DB192-AF01-4ED8-9958-A8C446F2EF10}" destId="{37351018-FEEB-4793-8C51-B482F105B4FC}" srcOrd="6" destOrd="0" parTransId="{74F5BC08-09BB-48CC-BB30-5ED5EDE70021}" sibTransId="{A4D6E262-36C4-44D8-9238-1C2BEAB724F4}"/>
    <dgm:cxn modelId="{0C908845-92CA-4CD9-8FA0-2ED2D6AEF301}" type="presOf" srcId="{6B30FCAB-C585-41F7-83CD-92067C15B0D8}" destId="{D58727CA-7C0B-4DC9-B59A-C5F9C1F2A592}" srcOrd="0" destOrd="0" presId="urn:diagrams.loki3.com/BracketList+Icon"/>
    <dgm:cxn modelId="{0E94C7EE-B58A-486B-83E7-35C87901A4CB}" srcId="{D12DB192-AF01-4ED8-9958-A8C446F2EF10}" destId="{5EE0241C-43DA-4B10-BDA5-3A3DCAFA980C}" srcOrd="2" destOrd="0" parTransId="{77550D44-04FB-4F2F-9797-62F19B380541}" sibTransId="{4F3DB238-93CB-4F87-A2C0-C2AE0A89B497}"/>
    <dgm:cxn modelId="{022BF637-F9C1-4FFE-92A1-82BE71D91328}" type="presOf" srcId="{D12DB192-AF01-4ED8-9958-A8C446F2EF10}" destId="{682D8D65-D1E2-4DA0-BEF8-9F0721879E1A}" srcOrd="0" destOrd="0" presId="urn:diagrams.loki3.com/BracketList+Icon"/>
    <dgm:cxn modelId="{B40DF35B-9D66-4EDD-85FC-63297DFC40A6}" type="presOf" srcId="{3FA7A469-44D1-482B-AA3E-A8047F217BBC}" destId="{7C6A2A60-D0E2-4D21-A2D7-E464606CFEEB}" srcOrd="0" destOrd="3" presId="urn:diagrams.loki3.com/BracketList+Icon"/>
    <dgm:cxn modelId="{B9AC8E99-6F10-4FBA-B769-AFD27803F6B6}" srcId="{D12DB192-AF01-4ED8-9958-A8C446F2EF10}" destId="{E34CD1F8-FB16-4CD6-BAD8-CEC4B29E5325}" srcOrd="4" destOrd="0" parTransId="{47842E15-FBED-4FE7-827D-1D03B5E22971}" sibTransId="{8495016B-7237-453B-B89C-240F832A39C8}"/>
    <dgm:cxn modelId="{C2AFE934-9293-4EBF-BDBE-B08DAB114C99}" type="presOf" srcId="{37351018-FEEB-4793-8C51-B482F105B4FC}" destId="{7C6A2A60-D0E2-4D21-A2D7-E464606CFEEB}" srcOrd="0" destOrd="6" presId="urn:diagrams.loki3.com/BracketList+Icon"/>
    <dgm:cxn modelId="{2BE7E371-4A71-41A1-B592-98009C9CC7CA}" type="presOf" srcId="{37BBCAFB-F1C7-4568-89EC-A6011FC78027}" destId="{7C6A2A60-D0E2-4D21-A2D7-E464606CFEEB}" srcOrd="0" destOrd="7" presId="urn:diagrams.loki3.com/BracketList+Icon"/>
    <dgm:cxn modelId="{97A2F62F-EE40-46E0-AEB4-B6FF8EC00FEE}" srcId="{6B30FCAB-C585-41F7-83CD-92067C15B0D8}" destId="{D12DB192-AF01-4ED8-9958-A8C446F2EF10}" srcOrd="0" destOrd="0" parTransId="{22806D92-D50B-4712-987A-2701C76F5250}" sibTransId="{6146204D-E361-4503-B6F1-938A033A8036}"/>
    <dgm:cxn modelId="{88AE758A-6829-4713-8380-E54825B4E49E}" type="presOf" srcId="{5EE0241C-43DA-4B10-BDA5-3A3DCAFA980C}" destId="{7C6A2A60-D0E2-4D21-A2D7-E464606CFEEB}" srcOrd="0" destOrd="2" presId="urn:diagrams.loki3.com/BracketList+Icon"/>
    <dgm:cxn modelId="{30A2D670-1CC7-42C2-8DE6-CDD5AF76B720}" srcId="{D12DB192-AF01-4ED8-9958-A8C446F2EF10}" destId="{9359AA53-C335-46AE-BD3C-05269AEFECC5}" srcOrd="8" destOrd="0" parTransId="{97A826CF-25CF-46C5-AA31-2ABF9BCE2406}" sibTransId="{D1E7D6D4-4885-49A6-85D3-568E348F4BC2}"/>
    <dgm:cxn modelId="{6A4F43E4-D2BD-4AFF-BB4E-E261BACFF566}" srcId="{D12DB192-AF01-4ED8-9958-A8C446F2EF10}" destId="{49712DFB-52EF-41E4-AAE5-6625B64F967B}" srcOrd="5" destOrd="0" parTransId="{B9841A24-C927-4B96-BDCE-42792D94A493}" sibTransId="{E7C76FC2-9FF5-4111-AB5C-1E4FF4F9700D}"/>
    <dgm:cxn modelId="{B7F4DA8F-4B51-4124-9AAB-2AB14FDC33AA}" srcId="{D12DB192-AF01-4ED8-9958-A8C446F2EF10}" destId="{37BBCAFB-F1C7-4568-89EC-A6011FC78027}" srcOrd="7" destOrd="0" parTransId="{7FAA18D1-5643-43E8-A3D7-BB9F1A5AF8EF}" sibTransId="{C3E5F96D-0AF9-4514-A0DD-712C12F20306}"/>
    <dgm:cxn modelId="{BBE7CAC6-506A-4EC1-9B5E-9D03E13FD2EA}" type="presOf" srcId="{49712DFB-52EF-41E4-AAE5-6625B64F967B}" destId="{7C6A2A60-D0E2-4D21-A2D7-E464606CFEEB}" srcOrd="0" destOrd="5" presId="urn:diagrams.loki3.com/BracketList+Icon"/>
    <dgm:cxn modelId="{E29A5CD4-8253-4824-BDDA-445B24C8E3D6}" type="presOf" srcId="{DA50F0DF-1787-4CB8-8143-4C1C2619D29C}" destId="{7C6A2A60-D0E2-4D21-A2D7-E464606CFEEB}" srcOrd="0" destOrd="0" presId="urn:diagrams.loki3.com/BracketList+Icon"/>
    <dgm:cxn modelId="{7C515A07-ED8A-47AB-8D0C-3C608722FE7F}" type="presParOf" srcId="{D58727CA-7C0B-4DC9-B59A-C5F9C1F2A592}" destId="{721499CE-5A16-48DE-95C1-7A3DCF421325}" srcOrd="0" destOrd="0" presId="urn:diagrams.loki3.com/BracketList+Icon"/>
    <dgm:cxn modelId="{2ACDF5DF-F8F7-4945-AE8B-FC0E737D07CC}" type="presParOf" srcId="{721499CE-5A16-48DE-95C1-7A3DCF421325}" destId="{682D8D65-D1E2-4DA0-BEF8-9F0721879E1A}" srcOrd="0" destOrd="0" presId="urn:diagrams.loki3.com/BracketList+Icon"/>
    <dgm:cxn modelId="{DD7C7B2D-DE43-48A3-81E4-61AFB654DDAF}" type="presParOf" srcId="{721499CE-5A16-48DE-95C1-7A3DCF421325}" destId="{E9F0DD5D-FD36-460B-BBC2-82529F28F0E9}" srcOrd="1" destOrd="0" presId="urn:diagrams.loki3.com/BracketList+Icon"/>
    <dgm:cxn modelId="{9AB8B2F6-8E01-4DB1-B716-89DF3954AD71}" type="presParOf" srcId="{721499CE-5A16-48DE-95C1-7A3DCF421325}" destId="{8BD26EFA-7751-4466-8477-445CBF28E4C3}" srcOrd="2" destOrd="0" presId="urn:diagrams.loki3.com/BracketList+Icon"/>
    <dgm:cxn modelId="{0B8DCEAD-583C-43F6-BF3D-A8FCC5695578}" type="presParOf" srcId="{721499CE-5A16-48DE-95C1-7A3DCF421325}" destId="{7C6A2A60-D0E2-4D21-A2D7-E464606CFEE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E8D35C-5385-4B1B-999B-ED222BA8925D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A78DBF47-11AB-4660-A580-198FE0F5DD9B}">
      <dgm:prSet phldrT="[Текст]"/>
      <dgm:spPr/>
      <dgm:t>
        <a:bodyPr/>
        <a:lstStyle/>
        <a:p>
          <a:r>
            <a:rPr lang="ru-RU" dirty="0" smtClean="0"/>
            <a:t>Другие вопросы в области образования 38 226,3 тыс. рублей</a:t>
          </a:r>
          <a:endParaRPr lang="ru-RU" dirty="0"/>
        </a:p>
      </dgm:t>
    </dgm:pt>
    <dgm:pt modelId="{C453901E-2A00-455D-9CFF-D1DA83CC26E6}" type="parTrans" cxnId="{FDB09B91-DFEF-452B-B113-10E5AB17FF1D}">
      <dgm:prSet/>
      <dgm:spPr/>
      <dgm:t>
        <a:bodyPr/>
        <a:lstStyle/>
        <a:p>
          <a:endParaRPr lang="ru-RU"/>
        </a:p>
      </dgm:t>
    </dgm:pt>
    <dgm:pt modelId="{A2BCA011-B981-494E-BBD7-870EBE5E3862}" type="sibTrans" cxnId="{FDB09B91-DFEF-452B-B113-10E5AB17FF1D}">
      <dgm:prSet/>
      <dgm:spPr/>
      <dgm:t>
        <a:bodyPr/>
        <a:lstStyle/>
        <a:p>
          <a:endParaRPr lang="ru-RU"/>
        </a:p>
      </dgm:t>
    </dgm:pt>
    <dgm:pt modelId="{2B76559E-48DB-403E-97DA-93F52D160ADE}" type="pres">
      <dgm:prSet presAssocID="{EFE8D35C-5385-4B1B-999B-ED222BA8925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9DDD3F-67E7-430C-A76D-329AB308F892}" type="pres">
      <dgm:prSet presAssocID="{A78DBF47-11AB-4660-A580-198FE0F5DD9B}" presName="gear1" presStyleLbl="node1" presStyleIdx="0" presStyleCnt="1" custScaleX="82882" custScaleY="85873" custLinFactNeighborX="84756" custLinFactNeighborY="-366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A683A-C144-4D9F-BE90-DB430129FC4B}" type="pres">
      <dgm:prSet presAssocID="{A78DBF47-11AB-4660-A580-198FE0F5DD9B}" presName="gear1srcNode" presStyleLbl="node1" presStyleIdx="0" presStyleCnt="1"/>
      <dgm:spPr/>
      <dgm:t>
        <a:bodyPr/>
        <a:lstStyle/>
        <a:p>
          <a:endParaRPr lang="ru-RU"/>
        </a:p>
      </dgm:t>
    </dgm:pt>
    <dgm:pt modelId="{91D32028-7239-4C04-919E-B6A8D0BAB8BC}" type="pres">
      <dgm:prSet presAssocID="{A78DBF47-11AB-4660-A580-198FE0F5DD9B}" presName="gear1dstNode" presStyleLbl="node1" presStyleIdx="0" presStyleCnt="1"/>
      <dgm:spPr/>
      <dgm:t>
        <a:bodyPr/>
        <a:lstStyle/>
        <a:p>
          <a:endParaRPr lang="ru-RU"/>
        </a:p>
      </dgm:t>
    </dgm:pt>
    <dgm:pt modelId="{1269B6DE-DEC5-4DE6-B4FE-1AD7681F3549}" type="pres">
      <dgm:prSet presAssocID="{A2BCA011-B981-494E-BBD7-870EBE5E3862}" presName="connector1" presStyleLbl="sibTrans2D1" presStyleIdx="0" presStyleCnt="1" custLinFactNeighborX="56013" custLinFactNeighborY="-24821"/>
      <dgm:spPr/>
      <dgm:t>
        <a:bodyPr/>
        <a:lstStyle/>
        <a:p>
          <a:endParaRPr lang="ru-RU"/>
        </a:p>
      </dgm:t>
    </dgm:pt>
  </dgm:ptLst>
  <dgm:cxnLst>
    <dgm:cxn modelId="{1E044976-CDA8-4447-B294-1280A626C9A8}" type="presOf" srcId="{A78DBF47-11AB-4660-A580-198FE0F5DD9B}" destId="{859DDD3F-67E7-430C-A76D-329AB308F892}" srcOrd="0" destOrd="0" presId="urn:microsoft.com/office/officeart/2005/8/layout/gear1"/>
    <dgm:cxn modelId="{3FDAB446-4CE8-4594-B0F0-37457453416C}" type="presOf" srcId="{A78DBF47-11AB-4660-A580-198FE0F5DD9B}" destId="{F5EA683A-C144-4D9F-BE90-DB430129FC4B}" srcOrd="1" destOrd="0" presId="urn:microsoft.com/office/officeart/2005/8/layout/gear1"/>
    <dgm:cxn modelId="{72414C53-30B0-4C3D-9ACE-2732056A2457}" type="presOf" srcId="{A78DBF47-11AB-4660-A580-198FE0F5DD9B}" destId="{91D32028-7239-4C04-919E-B6A8D0BAB8BC}" srcOrd="2" destOrd="0" presId="urn:microsoft.com/office/officeart/2005/8/layout/gear1"/>
    <dgm:cxn modelId="{5DE7A0D0-E4B9-4B4F-8FC4-0E28764E7179}" type="presOf" srcId="{EFE8D35C-5385-4B1B-999B-ED222BA8925D}" destId="{2B76559E-48DB-403E-97DA-93F52D160ADE}" srcOrd="0" destOrd="0" presId="urn:microsoft.com/office/officeart/2005/8/layout/gear1"/>
    <dgm:cxn modelId="{FDB09B91-DFEF-452B-B113-10E5AB17FF1D}" srcId="{EFE8D35C-5385-4B1B-999B-ED222BA8925D}" destId="{A78DBF47-11AB-4660-A580-198FE0F5DD9B}" srcOrd="0" destOrd="0" parTransId="{C453901E-2A00-455D-9CFF-D1DA83CC26E6}" sibTransId="{A2BCA011-B981-494E-BBD7-870EBE5E3862}"/>
    <dgm:cxn modelId="{339EDEF1-C9F8-4F42-B946-669AA56DD3D1}" type="presOf" srcId="{A2BCA011-B981-494E-BBD7-870EBE5E3862}" destId="{1269B6DE-DEC5-4DE6-B4FE-1AD7681F3549}" srcOrd="0" destOrd="0" presId="urn:microsoft.com/office/officeart/2005/8/layout/gear1"/>
    <dgm:cxn modelId="{59C26DE3-7FBE-47F6-B364-AB9E0B2A465A}" type="presParOf" srcId="{2B76559E-48DB-403E-97DA-93F52D160ADE}" destId="{859DDD3F-67E7-430C-A76D-329AB308F892}" srcOrd="0" destOrd="0" presId="urn:microsoft.com/office/officeart/2005/8/layout/gear1"/>
    <dgm:cxn modelId="{A906CF72-DE70-4AED-B3F6-36776F0B5B43}" type="presParOf" srcId="{2B76559E-48DB-403E-97DA-93F52D160ADE}" destId="{F5EA683A-C144-4D9F-BE90-DB430129FC4B}" srcOrd="1" destOrd="0" presId="urn:microsoft.com/office/officeart/2005/8/layout/gear1"/>
    <dgm:cxn modelId="{0F27AA35-092B-4BB3-B57F-E5AC803586A1}" type="presParOf" srcId="{2B76559E-48DB-403E-97DA-93F52D160ADE}" destId="{91D32028-7239-4C04-919E-B6A8D0BAB8BC}" srcOrd="2" destOrd="0" presId="urn:microsoft.com/office/officeart/2005/8/layout/gear1"/>
    <dgm:cxn modelId="{515F0B4B-9872-4E45-BE8E-34400820CAD8}" type="presParOf" srcId="{2B76559E-48DB-403E-97DA-93F52D160ADE}" destId="{1269B6DE-DEC5-4DE6-B4FE-1AD7681F3549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95E562-97F1-4964-8B6A-0B1E554CD21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38CEEB-F813-4F18-9A93-0AA9809CA93D}">
      <dgm:prSet phldrT="[Текст]"/>
      <dgm:spPr/>
      <dgm:t>
        <a:bodyPr/>
        <a:lstStyle/>
        <a:p>
          <a:r>
            <a:rPr lang="ru-RU" dirty="0" smtClean="0"/>
            <a:t>7 231,1 тыс. рублей</a:t>
          </a:r>
          <a:endParaRPr lang="ru-RU" dirty="0"/>
        </a:p>
      </dgm:t>
    </dgm:pt>
    <dgm:pt modelId="{0B9990AB-35DB-4B20-9B25-4D70FE66E150}" type="parTrans" cxnId="{99667A0E-544F-4169-AA5E-F6B2698C249D}">
      <dgm:prSet/>
      <dgm:spPr/>
      <dgm:t>
        <a:bodyPr/>
        <a:lstStyle/>
        <a:p>
          <a:endParaRPr lang="ru-RU"/>
        </a:p>
      </dgm:t>
    </dgm:pt>
    <dgm:pt modelId="{D944EEC4-E907-429C-8746-2263CDFE356B}" type="sibTrans" cxnId="{99667A0E-544F-4169-AA5E-F6B2698C249D}">
      <dgm:prSet/>
      <dgm:spPr/>
      <dgm:t>
        <a:bodyPr/>
        <a:lstStyle/>
        <a:p>
          <a:endParaRPr lang="ru-RU"/>
        </a:p>
      </dgm:t>
    </dgm:pt>
    <dgm:pt modelId="{BCA3991E-D043-4B6C-B0B0-40C38F1125E5}">
      <dgm:prSet phldrT="[Текст]"/>
      <dgm:spPr/>
      <dgm:t>
        <a:bodyPr/>
        <a:lstStyle/>
        <a:p>
          <a:r>
            <a:rPr lang="ru-RU" dirty="0" smtClean="0"/>
            <a:t>функционирование муниципального бюджетного учреждения «Районный физкультурно-оздоровительный комплекс «Юбилейный» - 1 650,3 тыс. рублей</a:t>
          </a:r>
          <a:endParaRPr lang="ru-RU" dirty="0"/>
        </a:p>
      </dgm:t>
    </dgm:pt>
    <dgm:pt modelId="{B871BD29-D475-43F4-8480-60C082BE3C88}" type="parTrans" cxnId="{0E46055A-E1DB-428D-9587-590716064EDA}">
      <dgm:prSet/>
      <dgm:spPr/>
      <dgm:t>
        <a:bodyPr/>
        <a:lstStyle/>
        <a:p>
          <a:endParaRPr lang="ru-RU"/>
        </a:p>
      </dgm:t>
    </dgm:pt>
    <dgm:pt modelId="{FEEA1BD3-2D2E-4CA1-B27E-EF0E7310A10F}" type="sibTrans" cxnId="{0E46055A-E1DB-428D-9587-590716064EDA}">
      <dgm:prSet/>
      <dgm:spPr/>
      <dgm:t>
        <a:bodyPr/>
        <a:lstStyle/>
        <a:p>
          <a:endParaRPr lang="ru-RU"/>
        </a:p>
      </dgm:t>
    </dgm:pt>
    <dgm:pt modelId="{67C5198B-4C9E-4111-9473-9914EC65C707}">
      <dgm:prSet phldrT="[Текст]"/>
      <dgm:spPr/>
      <dgm:t>
        <a:bodyPr/>
        <a:lstStyle/>
        <a:p>
          <a:r>
            <a:rPr lang="ru-RU" dirty="0" smtClean="0"/>
            <a:t>организация и проведение спортивно-массовых соревнований и физкультурно-оздоровительных мероприятий – 1 654,5 тыс. рублей</a:t>
          </a:r>
          <a:endParaRPr lang="ru-RU" dirty="0"/>
        </a:p>
      </dgm:t>
    </dgm:pt>
    <dgm:pt modelId="{80DC4A20-2C08-4EB0-AB5C-9D7898878D7C}" type="parTrans" cxnId="{D684E5DC-34AD-41AA-B6C7-8C129BA87E94}">
      <dgm:prSet/>
      <dgm:spPr/>
      <dgm:t>
        <a:bodyPr/>
        <a:lstStyle/>
        <a:p>
          <a:endParaRPr lang="ru-RU"/>
        </a:p>
      </dgm:t>
    </dgm:pt>
    <dgm:pt modelId="{BAD90BF2-175C-4401-8F50-16DF0759848A}" type="sibTrans" cxnId="{D684E5DC-34AD-41AA-B6C7-8C129BA87E94}">
      <dgm:prSet/>
      <dgm:spPr/>
      <dgm:t>
        <a:bodyPr/>
        <a:lstStyle/>
        <a:p>
          <a:endParaRPr lang="ru-RU"/>
        </a:p>
      </dgm:t>
    </dgm:pt>
    <dgm:pt modelId="{91E08555-9094-4BD2-9C91-A6044A96D63A}">
      <dgm:prSet phldrT="[Текст]"/>
      <dgm:spPr/>
      <dgm:t>
        <a:bodyPr/>
        <a:lstStyle/>
        <a:p>
          <a:r>
            <a:rPr lang="ru-RU" dirty="0" smtClean="0"/>
            <a:t>награждение спортсменов и тренеров по результатам выступлений в спортивно-культурных мероприятиях – 485,0 тыс. рублей</a:t>
          </a:r>
          <a:endParaRPr lang="ru-RU" dirty="0"/>
        </a:p>
      </dgm:t>
    </dgm:pt>
    <dgm:pt modelId="{246A15F0-2281-4503-AA71-05A7F6601E4E}" type="parTrans" cxnId="{D8122C79-6851-4796-9D66-A25E0232B7CA}">
      <dgm:prSet/>
      <dgm:spPr/>
      <dgm:t>
        <a:bodyPr/>
        <a:lstStyle/>
        <a:p>
          <a:endParaRPr lang="ru-RU"/>
        </a:p>
      </dgm:t>
    </dgm:pt>
    <dgm:pt modelId="{DE3B82EE-7BC0-4D29-8C4E-9450A0A720BF}" type="sibTrans" cxnId="{D8122C79-6851-4796-9D66-A25E0232B7CA}">
      <dgm:prSet/>
      <dgm:spPr/>
      <dgm:t>
        <a:bodyPr/>
        <a:lstStyle/>
        <a:p>
          <a:endParaRPr lang="ru-RU"/>
        </a:p>
      </dgm:t>
    </dgm:pt>
    <dgm:pt modelId="{7D2CC6DB-42F4-49AB-862F-6E8CE22F539E}">
      <dgm:prSet phldrT="[Текст]"/>
      <dgm:spPr/>
      <dgm:t>
        <a:bodyPr/>
        <a:lstStyle/>
        <a:p>
          <a:r>
            <a:rPr lang="ru-RU" dirty="0" smtClean="0"/>
            <a:t>укрепление и развитие материально-технической базы (приобретение  хоккейного корта, хоккейного, лыжного инвентаря) – 2 226,5 тыс. рублей</a:t>
          </a:r>
          <a:endParaRPr lang="ru-RU" dirty="0"/>
        </a:p>
      </dgm:t>
    </dgm:pt>
    <dgm:pt modelId="{0BD3D6B3-7FBF-4E7E-BEF6-CC95901A9033}" type="parTrans" cxnId="{51E57AF7-4D35-4C7D-BC63-F95139B91605}">
      <dgm:prSet/>
      <dgm:spPr/>
      <dgm:t>
        <a:bodyPr/>
        <a:lstStyle/>
        <a:p>
          <a:endParaRPr lang="ru-RU"/>
        </a:p>
      </dgm:t>
    </dgm:pt>
    <dgm:pt modelId="{502B1959-555A-4829-8216-C5F6A62073CB}" type="sibTrans" cxnId="{51E57AF7-4D35-4C7D-BC63-F95139B91605}">
      <dgm:prSet/>
      <dgm:spPr/>
      <dgm:t>
        <a:bodyPr/>
        <a:lstStyle/>
        <a:p>
          <a:endParaRPr lang="ru-RU"/>
        </a:p>
      </dgm:t>
    </dgm:pt>
    <dgm:pt modelId="{4B16C880-AFF4-4695-A215-537910257F4E}">
      <dgm:prSet/>
      <dgm:spPr/>
      <dgm:t>
        <a:bodyPr/>
        <a:lstStyle/>
        <a:p>
          <a:r>
            <a:rPr lang="ru-RU" dirty="0" smtClean="0"/>
            <a:t>осуществление функций руководства и управления в сфере молодежной политики и спорта – 1 214,8 тыс. рублей</a:t>
          </a:r>
          <a:endParaRPr lang="ru-RU" dirty="0"/>
        </a:p>
      </dgm:t>
    </dgm:pt>
    <dgm:pt modelId="{73BA94CC-A474-4E80-BC0F-4C22FC5CE148}" type="parTrans" cxnId="{9DF7BE10-22E9-4BA8-9519-EC64A88C4A3E}">
      <dgm:prSet/>
      <dgm:spPr/>
      <dgm:t>
        <a:bodyPr/>
        <a:lstStyle/>
        <a:p>
          <a:endParaRPr lang="ru-RU"/>
        </a:p>
      </dgm:t>
    </dgm:pt>
    <dgm:pt modelId="{2242E433-7E7C-4FBA-BD2B-75F92BD41A38}" type="sibTrans" cxnId="{9DF7BE10-22E9-4BA8-9519-EC64A88C4A3E}">
      <dgm:prSet/>
      <dgm:spPr/>
      <dgm:t>
        <a:bodyPr/>
        <a:lstStyle/>
        <a:p>
          <a:endParaRPr lang="ru-RU"/>
        </a:p>
      </dgm:t>
    </dgm:pt>
    <dgm:pt modelId="{44F5DA1A-10AF-4258-8CB3-771ABB768A5D}" type="pres">
      <dgm:prSet presAssocID="{EE95E562-97F1-4964-8B6A-0B1E554CD21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F77E4BE-822A-463C-B43A-E9FC07C174A8}" type="pres">
      <dgm:prSet presAssocID="{0E38CEEB-F813-4F18-9A93-0AA9809CA93D}" presName="root" presStyleCnt="0"/>
      <dgm:spPr/>
    </dgm:pt>
    <dgm:pt modelId="{FF165C3C-6760-492C-8835-4989D700FB3D}" type="pres">
      <dgm:prSet presAssocID="{0E38CEEB-F813-4F18-9A93-0AA9809CA93D}" presName="rootComposite" presStyleCnt="0"/>
      <dgm:spPr/>
    </dgm:pt>
    <dgm:pt modelId="{E3120101-D14B-4FF6-8341-AD6A2550907B}" type="pres">
      <dgm:prSet presAssocID="{0E38CEEB-F813-4F18-9A93-0AA9809CA93D}" presName="rootText" presStyleLbl="node1" presStyleIdx="0" presStyleCnt="1" custScaleY="77177" custLinFactNeighborX="-74" custLinFactNeighborY="-32284"/>
      <dgm:spPr/>
      <dgm:t>
        <a:bodyPr/>
        <a:lstStyle/>
        <a:p>
          <a:endParaRPr lang="ru-RU"/>
        </a:p>
      </dgm:t>
    </dgm:pt>
    <dgm:pt modelId="{CA80B621-B7F4-4200-BDE7-4A3F7FC0227A}" type="pres">
      <dgm:prSet presAssocID="{0E38CEEB-F813-4F18-9A93-0AA9809CA93D}" presName="rootConnector" presStyleLbl="node1" presStyleIdx="0" presStyleCnt="1"/>
      <dgm:spPr/>
      <dgm:t>
        <a:bodyPr/>
        <a:lstStyle/>
        <a:p>
          <a:endParaRPr lang="ru-RU"/>
        </a:p>
      </dgm:t>
    </dgm:pt>
    <dgm:pt modelId="{B45FCEEB-1B73-4410-8CA6-C74152694269}" type="pres">
      <dgm:prSet presAssocID="{0E38CEEB-F813-4F18-9A93-0AA9809CA93D}" presName="childShape" presStyleCnt="0"/>
      <dgm:spPr/>
    </dgm:pt>
    <dgm:pt modelId="{7BE5DA6F-5AD6-4D60-88DA-2990063592B0}" type="pres">
      <dgm:prSet presAssocID="{B871BD29-D475-43F4-8480-60C082BE3C88}" presName="Name13" presStyleLbl="parChTrans1D2" presStyleIdx="0" presStyleCnt="5"/>
      <dgm:spPr/>
      <dgm:t>
        <a:bodyPr/>
        <a:lstStyle/>
        <a:p>
          <a:endParaRPr lang="ru-RU"/>
        </a:p>
      </dgm:t>
    </dgm:pt>
    <dgm:pt modelId="{E518B4AA-E376-40E4-A2E0-0145ECC19F19}" type="pres">
      <dgm:prSet presAssocID="{BCA3991E-D043-4B6C-B0B0-40C38F1125E5}" presName="childText" presStyleLbl="bgAcc1" presStyleIdx="0" presStyleCnt="5" custScaleX="420808" custScaleY="43763" custLinFactNeighborX="953" custLinFactNeighborY="-10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4D304-1B59-41C0-AE5A-67BA59085EAC}" type="pres">
      <dgm:prSet presAssocID="{80DC4A20-2C08-4EB0-AB5C-9D7898878D7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20A2A0F2-EAF2-4672-B1E4-AC94B2270F1F}" type="pres">
      <dgm:prSet presAssocID="{67C5198B-4C9E-4111-9473-9914EC65C707}" presName="childText" presStyleLbl="bgAcc1" presStyleIdx="1" presStyleCnt="5" custScaleX="420808" custScaleY="57094" custLinFactNeighborX="953" custLinFactNeighborY="-14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6F07C-C230-4ABF-A623-365EE34C9AE9}" type="pres">
      <dgm:prSet presAssocID="{246A15F0-2281-4503-AA71-05A7F6601E4E}" presName="Name13" presStyleLbl="parChTrans1D2" presStyleIdx="2" presStyleCnt="5"/>
      <dgm:spPr/>
      <dgm:t>
        <a:bodyPr/>
        <a:lstStyle/>
        <a:p>
          <a:endParaRPr lang="ru-RU"/>
        </a:p>
      </dgm:t>
    </dgm:pt>
    <dgm:pt modelId="{0DAED5CA-0CFE-46D1-B841-9D7369698172}" type="pres">
      <dgm:prSet presAssocID="{91E08555-9094-4BD2-9C91-A6044A96D63A}" presName="childText" presStyleLbl="bgAcc1" presStyleIdx="2" presStyleCnt="5" custScaleX="420808" custScaleY="60807" custLinFactNeighborX="953" custLinFactNeighborY="-14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F1BC3-62BB-444E-B3F4-E51269B5BCAF}" type="pres">
      <dgm:prSet presAssocID="{0BD3D6B3-7FBF-4E7E-BEF6-CC95901A9033}" presName="Name13" presStyleLbl="parChTrans1D2" presStyleIdx="3" presStyleCnt="5"/>
      <dgm:spPr/>
      <dgm:t>
        <a:bodyPr/>
        <a:lstStyle/>
        <a:p>
          <a:endParaRPr lang="ru-RU"/>
        </a:p>
      </dgm:t>
    </dgm:pt>
    <dgm:pt modelId="{01D5C2D9-56AE-4AC5-8997-257241CED998}" type="pres">
      <dgm:prSet presAssocID="{7D2CC6DB-42F4-49AB-862F-6E8CE22F539E}" presName="childText" presStyleLbl="bgAcc1" presStyleIdx="3" presStyleCnt="5" custScaleX="419964" custScaleY="72147" custLinFactNeighborX="953" custLinFactNeighborY="-17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5294A-46E2-4183-84FA-97E95865DD30}" type="pres">
      <dgm:prSet presAssocID="{73BA94CC-A474-4E80-BC0F-4C22FC5CE148}" presName="Name13" presStyleLbl="parChTrans1D2" presStyleIdx="4" presStyleCnt="5"/>
      <dgm:spPr/>
      <dgm:t>
        <a:bodyPr/>
        <a:lstStyle/>
        <a:p>
          <a:endParaRPr lang="ru-RU"/>
        </a:p>
      </dgm:t>
    </dgm:pt>
    <dgm:pt modelId="{52DAA809-BB3E-4801-B4CE-07C330FCDC81}" type="pres">
      <dgm:prSet presAssocID="{4B16C880-AFF4-4695-A215-537910257F4E}" presName="childText" presStyleLbl="bgAcc1" presStyleIdx="4" presStyleCnt="5" custScaleX="426184" custScaleY="72337" custLinFactNeighborX="-4786" custLinFactNeighborY="-19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F7F87D-CCF5-4A24-8B6F-F440998FA51A}" type="presOf" srcId="{246A15F0-2281-4503-AA71-05A7F6601E4E}" destId="{9656F07C-C230-4ABF-A623-365EE34C9AE9}" srcOrd="0" destOrd="0" presId="urn:microsoft.com/office/officeart/2005/8/layout/hierarchy3"/>
    <dgm:cxn modelId="{DA512EE3-80F0-476D-9CC5-C0DF9AD2B0C8}" type="presOf" srcId="{0E38CEEB-F813-4F18-9A93-0AA9809CA93D}" destId="{CA80B621-B7F4-4200-BDE7-4A3F7FC0227A}" srcOrd="1" destOrd="0" presId="urn:microsoft.com/office/officeart/2005/8/layout/hierarchy3"/>
    <dgm:cxn modelId="{A601E543-210D-4473-9462-1C15AE139649}" type="presOf" srcId="{80DC4A20-2C08-4EB0-AB5C-9D7898878D7C}" destId="{AB34D304-1B59-41C0-AE5A-67BA59085EAC}" srcOrd="0" destOrd="0" presId="urn:microsoft.com/office/officeart/2005/8/layout/hierarchy3"/>
    <dgm:cxn modelId="{4C531190-834E-4DCB-9D04-E2E9DA5643D6}" type="presOf" srcId="{0BD3D6B3-7FBF-4E7E-BEF6-CC95901A9033}" destId="{998F1BC3-62BB-444E-B3F4-E51269B5BCAF}" srcOrd="0" destOrd="0" presId="urn:microsoft.com/office/officeart/2005/8/layout/hierarchy3"/>
    <dgm:cxn modelId="{CA7E7770-3605-4BDF-BC7E-27014181BE03}" type="presOf" srcId="{B871BD29-D475-43F4-8480-60C082BE3C88}" destId="{7BE5DA6F-5AD6-4D60-88DA-2990063592B0}" srcOrd="0" destOrd="0" presId="urn:microsoft.com/office/officeart/2005/8/layout/hierarchy3"/>
    <dgm:cxn modelId="{D8122C79-6851-4796-9D66-A25E0232B7CA}" srcId="{0E38CEEB-F813-4F18-9A93-0AA9809CA93D}" destId="{91E08555-9094-4BD2-9C91-A6044A96D63A}" srcOrd="2" destOrd="0" parTransId="{246A15F0-2281-4503-AA71-05A7F6601E4E}" sibTransId="{DE3B82EE-7BC0-4D29-8C4E-9450A0A720BF}"/>
    <dgm:cxn modelId="{9DF7BE10-22E9-4BA8-9519-EC64A88C4A3E}" srcId="{0E38CEEB-F813-4F18-9A93-0AA9809CA93D}" destId="{4B16C880-AFF4-4695-A215-537910257F4E}" srcOrd="4" destOrd="0" parTransId="{73BA94CC-A474-4E80-BC0F-4C22FC5CE148}" sibTransId="{2242E433-7E7C-4FBA-BD2B-75F92BD41A38}"/>
    <dgm:cxn modelId="{51E57AF7-4D35-4C7D-BC63-F95139B91605}" srcId="{0E38CEEB-F813-4F18-9A93-0AA9809CA93D}" destId="{7D2CC6DB-42F4-49AB-862F-6E8CE22F539E}" srcOrd="3" destOrd="0" parTransId="{0BD3D6B3-7FBF-4E7E-BEF6-CC95901A9033}" sibTransId="{502B1959-555A-4829-8216-C5F6A62073CB}"/>
    <dgm:cxn modelId="{06848AC8-5912-407A-B715-311F16141549}" type="presOf" srcId="{67C5198B-4C9E-4111-9473-9914EC65C707}" destId="{20A2A0F2-EAF2-4672-B1E4-AC94B2270F1F}" srcOrd="0" destOrd="0" presId="urn:microsoft.com/office/officeart/2005/8/layout/hierarchy3"/>
    <dgm:cxn modelId="{1E2E89DF-C47B-4145-A329-B4D7C1F5AD33}" type="presOf" srcId="{4B16C880-AFF4-4695-A215-537910257F4E}" destId="{52DAA809-BB3E-4801-B4CE-07C330FCDC81}" srcOrd="0" destOrd="0" presId="urn:microsoft.com/office/officeart/2005/8/layout/hierarchy3"/>
    <dgm:cxn modelId="{DAA6939A-302B-4E36-A3C2-50AF21D61265}" type="presOf" srcId="{91E08555-9094-4BD2-9C91-A6044A96D63A}" destId="{0DAED5CA-0CFE-46D1-B841-9D7369698172}" srcOrd="0" destOrd="0" presId="urn:microsoft.com/office/officeart/2005/8/layout/hierarchy3"/>
    <dgm:cxn modelId="{CD676BB4-09A5-4DBC-9A12-08505F007038}" type="presOf" srcId="{EE95E562-97F1-4964-8B6A-0B1E554CD212}" destId="{44F5DA1A-10AF-4258-8CB3-771ABB768A5D}" srcOrd="0" destOrd="0" presId="urn:microsoft.com/office/officeart/2005/8/layout/hierarchy3"/>
    <dgm:cxn modelId="{99667A0E-544F-4169-AA5E-F6B2698C249D}" srcId="{EE95E562-97F1-4964-8B6A-0B1E554CD212}" destId="{0E38CEEB-F813-4F18-9A93-0AA9809CA93D}" srcOrd="0" destOrd="0" parTransId="{0B9990AB-35DB-4B20-9B25-4D70FE66E150}" sibTransId="{D944EEC4-E907-429C-8746-2263CDFE356B}"/>
    <dgm:cxn modelId="{0E46055A-E1DB-428D-9587-590716064EDA}" srcId="{0E38CEEB-F813-4F18-9A93-0AA9809CA93D}" destId="{BCA3991E-D043-4B6C-B0B0-40C38F1125E5}" srcOrd="0" destOrd="0" parTransId="{B871BD29-D475-43F4-8480-60C082BE3C88}" sibTransId="{FEEA1BD3-2D2E-4CA1-B27E-EF0E7310A10F}"/>
    <dgm:cxn modelId="{40294F45-A1C3-4B07-9571-13A4C6ECE656}" type="presOf" srcId="{73BA94CC-A474-4E80-BC0F-4C22FC5CE148}" destId="{D265294A-46E2-4183-84FA-97E95865DD30}" srcOrd="0" destOrd="0" presId="urn:microsoft.com/office/officeart/2005/8/layout/hierarchy3"/>
    <dgm:cxn modelId="{DE502FFE-69D3-4844-8230-A70C0A1F2196}" type="presOf" srcId="{BCA3991E-D043-4B6C-B0B0-40C38F1125E5}" destId="{E518B4AA-E376-40E4-A2E0-0145ECC19F19}" srcOrd="0" destOrd="0" presId="urn:microsoft.com/office/officeart/2005/8/layout/hierarchy3"/>
    <dgm:cxn modelId="{673BE9E9-AB33-43A2-9F39-10830A3D4033}" type="presOf" srcId="{7D2CC6DB-42F4-49AB-862F-6E8CE22F539E}" destId="{01D5C2D9-56AE-4AC5-8997-257241CED998}" srcOrd="0" destOrd="0" presId="urn:microsoft.com/office/officeart/2005/8/layout/hierarchy3"/>
    <dgm:cxn modelId="{D684E5DC-34AD-41AA-B6C7-8C129BA87E94}" srcId="{0E38CEEB-F813-4F18-9A93-0AA9809CA93D}" destId="{67C5198B-4C9E-4111-9473-9914EC65C707}" srcOrd="1" destOrd="0" parTransId="{80DC4A20-2C08-4EB0-AB5C-9D7898878D7C}" sibTransId="{BAD90BF2-175C-4401-8F50-16DF0759848A}"/>
    <dgm:cxn modelId="{EDF93A9B-1D23-478B-8F44-ACE351D9D13D}" type="presOf" srcId="{0E38CEEB-F813-4F18-9A93-0AA9809CA93D}" destId="{E3120101-D14B-4FF6-8341-AD6A2550907B}" srcOrd="0" destOrd="0" presId="urn:microsoft.com/office/officeart/2005/8/layout/hierarchy3"/>
    <dgm:cxn modelId="{AEE3369A-16C1-4AF8-9791-A0545D361D00}" type="presParOf" srcId="{44F5DA1A-10AF-4258-8CB3-771ABB768A5D}" destId="{FF77E4BE-822A-463C-B43A-E9FC07C174A8}" srcOrd="0" destOrd="0" presId="urn:microsoft.com/office/officeart/2005/8/layout/hierarchy3"/>
    <dgm:cxn modelId="{286FD2F1-9717-4181-AB3D-CCC1DCEF245D}" type="presParOf" srcId="{FF77E4BE-822A-463C-B43A-E9FC07C174A8}" destId="{FF165C3C-6760-492C-8835-4989D700FB3D}" srcOrd="0" destOrd="0" presId="urn:microsoft.com/office/officeart/2005/8/layout/hierarchy3"/>
    <dgm:cxn modelId="{DCC38804-0DD5-4156-9DB0-A2D563D81B99}" type="presParOf" srcId="{FF165C3C-6760-492C-8835-4989D700FB3D}" destId="{E3120101-D14B-4FF6-8341-AD6A2550907B}" srcOrd="0" destOrd="0" presId="urn:microsoft.com/office/officeart/2005/8/layout/hierarchy3"/>
    <dgm:cxn modelId="{B97F0558-303E-46B3-A59C-8BD2BCDA639B}" type="presParOf" srcId="{FF165C3C-6760-492C-8835-4989D700FB3D}" destId="{CA80B621-B7F4-4200-BDE7-4A3F7FC0227A}" srcOrd="1" destOrd="0" presId="urn:microsoft.com/office/officeart/2005/8/layout/hierarchy3"/>
    <dgm:cxn modelId="{E46B5290-D8B2-4806-9069-8B7CD9F2B4EE}" type="presParOf" srcId="{FF77E4BE-822A-463C-B43A-E9FC07C174A8}" destId="{B45FCEEB-1B73-4410-8CA6-C74152694269}" srcOrd="1" destOrd="0" presId="urn:microsoft.com/office/officeart/2005/8/layout/hierarchy3"/>
    <dgm:cxn modelId="{99E01543-16A7-4E39-BEC2-BC84D3A5E81D}" type="presParOf" srcId="{B45FCEEB-1B73-4410-8CA6-C74152694269}" destId="{7BE5DA6F-5AD6-4D60-88DA-2990063592B0}" srcOrd="0" destOrd="0" presId="urn:microsoft.com/office/officeart/2005/8/layout/hierarchy3"/>
    <dgm:cxn modelId="{7E5681AC-078C-49AB-8A82-37F831BC87CA}" type="presParOf" srcId="{B45FCEEB-1B73-4410-8CA6-C74152694269}" destId="{E518B4AA-E376-40E4-A2E0-0145ECC19F19}" srcOrd="1" destOrd="0" presId="urn:microsoft.com/office/officeart/2005/8/layout/hierarchy3"/>
    <dgm:cxn modelId="{4157C8BF-E775-494F-BEE6-9EF389DED005}" type="presParOf" srcId="{B45FCEEB-1B73-4410-8CA6-C74152694269}" destId="{AB34D304-1B59-41C0-AE5A-67BA59085EAC}" srcOrd="2" destOrd="0" presId="urn:microsoft.com/office/officeart/2005/8/layout/hierarchy3"/>
    <dgm:cxn modelId="{B34ABBFE-D14F-418E-9F61-20F26E988A7E}" type="presParOf" srcId="{B45FCEEB-1B73-4410-8CA6-C74152694269}" destId="{20A2A0F2-EAF2-4672-B1E4-AC94B2270F1F}" srcOrd="3" destOrd="0" presId="urn:microsoft.com/office/officeart/2005/8/layout/hierarchy3"/>
    <dgm:cxn modelId="{5841DCCF-E8BD-464A-8B60-98304E3DF900}" type="presParOf" srcId="{B45FCEEB-1B73-4410-8CA6-C74152694269}" destId="{9656F07C-C230-4ABF-A623-365EE34C9AE9}" srcOrd="4" destOrd="0" presId="urn:microsoft.com/office/officeart/2005/8/layout/hierarchy3"/>
    <dgm:cxn modelId="{E5B730BA-0E2C-46DC-8488-2034E085F4F4}" type="presParOf" srcId="{B45FCEEB-1B73-4410-8CA6-C74152694269}" destId="{0DAED5CA-0CFE-46D1-B841-9D7369698172}" srcOrd="5" destOrd="0" presId="urn:microsoft.com/office/officeart/2005/8/layout/hierarchy3"/>
    <dgm:cxn modelId="{7BF0ADD9-7217-4524-A452-81C45189F427}" type="presParOf" srcId="{B45FCEEB-1B73-4410-8CA6-C74152694269}" destId="{998F1BC3-62BB-444E-B3F4-E51269B5BCAF}" srcOrd="6" destOrd="0" presId="urn:microsoft.com/office/officeart/2005/8/layout/hierarchy3"/>
    <dgm:cxn modelId="{1DA60B8A-7464-493A-A9CB-E939412A31C1}" type="presParOf" srcId="{B45FCEEB-1B73-4410-8CA6-C74152694269}" destId="{01D5C2D9-56AE-4AC5-8997-257241CED998}" srcOrd="7" destOrd="0" presId="urn:microsoft.com/office/officeart/2005/8/layout/hierarchy3"/>
    <dgm:cxn modelId="{EF1EDB64-FBD5-4050-893F-E2CBD905794D}" type="presParOf" srcId="{B45FCEEB-1B73-4410-8CA6-C74152694269}" destId="{D265294A-46E2-4183-84FA-97E95865DD30}" srcOrd="8" destOrd="0" presId="urn:microsoft.com/office/officeart/2005/8/layout/hierarchy3"/>
    <dgm:cxn modelId="{9206AD27-9A24-4D04-8858-C414EADB1382}" type="presParOf" srcId="{B45FCEEB-1B73-4410-8CA6-C74152694269}" destId="{52DAA809-BB3E-4801-B4CE-07C330FCDC81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FE1A94-A14D-4A51-B7F5-0DB694B2FCB2}">
      <dsp:nvSpPr>
        <dsp:cNvPr id="0" name=""/>
        <dsp:cNvSpPr/>
      </dsp:nvSpPr>
      <dsp:spPr>
        <a:xfrm>
          <a:off x="2774191" y="1489903"/>
          <a:ext cx="901629" cy="901629"/>
        </a:xfrm>
        <a:prstGeom prst="ellipse">
          <a:avLst/>
        </a:prstGeom>
        <a:solidFill>
          <a:schemeClr val="accent1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29 525,0 тыс. рублей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2906232" y="1621944"/>
        <a:ext cx="637547" cy="637547"/>
      </dsp:txXfrm>
    </dsp:sp>
    <dsp:sp modelId="{631AA215-CEC7-4171-8C0C-D4205C183646}">
      <dsp:nvSpPr>
        <dsp:cNvPr id="0" name=""/>
        <dsp:cNvSpPr/>
      </dsp:nvSpPr>
      <dsp:spPr>
        <a:xfrm rot="16284078">
          <a:off x="3144071" y="1174161"/>
          <a:ext cx="192537" cy="27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172245" y="1258929"/>
        <a:ext cx="134776" cy="167687"/>
      </dsp:txXfrm>
    </dsp:sp>
    <dsp:sp modelId="{2718235B-261C-4CB5-9C06-2C214691E9A7}">
      <dsp:nvSpPr>
        <dsp:cNvPr id="0" name=""/>
        <dsp:cNvSpPr/>
      </dsp:nvSpPr>
      <dsp:spPr>
        <a:xfrm>
          <a:off x="2695177" y="0"/>
          <a:ext cx="1127037" cy="1127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Другие вопросы в области ЖКХ – 13 965,1 тыс. рублей 47,3%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2860228" y="165051"/>
        <a:ext cx="796935" cy="796935"/>
      </dsp:txXfrm>
    </dsp:sp>
    <dsp:sp modelId="{97B47151-036C-486D-8304-549BF62BC0C0}">
      <dsp:nvSpPr>
        <dsp:cNvPr id="0" name=""/>
        <dsp:cNvSpPr/>
      </dsp:nvSpPr>
      <dsp:spPr>
        <a:xfrm rot="11853">
          <a:off x="3761276" y="1803182"/>
          <a:ext cx="205878" cy="27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761276" y="1858972"/>
        <a:ext cx="144115" cy="167687"/>
      </dsp:txXfrm>
    </dsp:sp>
    <dsp:sp modelId="{B375E532-898B-48C5-90B5-CE023FCF3E5A}">
      <dsp:nvSpPr>
        <dsp:cNvPr id="0" name=""/>
        <dsp:cNvSpPr/>
      </dsp:nvSpPr>
      <dsp:spPr>
        <a:xfrm>
          <a:off x="4064263" y="1382036"/>
          <a:ext cx="1127037" cy="1127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err="1" smtClean="0">
              <a:solidFill>
                <a:schemeClr val="tx1"/>
              </a:solidFill>
            </a:rPr>
            <a:t>Благоустройстройство</a:t>
          </a:r>
          <a:r>
            <a:rPr lang="ru-RU" sz="1000" b="1" kern="1200" dirty="0" smtClean="0">
              <a:solidFill>
                <a:schemeClr val="tx1"/>
              </a:solidFill>
            </a:rPr>
            <a:t>           5 546,1 тыс. рублей 18,8%</a:t>
          </a:r>
          <a:endParaRPr lang="ru-RU" sz="1000" b="1" kern="1200" dirty="0">
            <a:solidFill>
              <a:schemeClr val="tx1"/>
            </a:solidFill>
          </a:endParaRPr>
        </a:p>
      </dsp:txBody>
      <dsp:txXfrm>
        <a:off x="4229314" y="1547087"/>
        <a:ext cx="796935" cy="796935"/>
      </dsp:txXfrm>
    </dsp:sp>
    <dsp:sp modelId="{00DF4B7C-2672-4F51-9A18-1C224EC32CE4}">
      <dsp:nvSpPr>
        <dsp:cNvPr id="0" name=""/>
        <dsp:cNvSpPr/>
      </dsp:nvSpPr>
      <dsp:spPr>
        <a:xfrm rot="5400000">
          <a:off x="3129391" y="2426786"/>
          <a:ext cx="191229" cy="27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10800000" rev="0"/>
          </a:camera>
          <a:lightRig rig="threePt" dir="t"/>
        </a:scene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158076" y="2453998"/>
        <a:ext cx="133860" cy="167687"/>
      </dsp:txXfrm>
    </dsp:sp>
    <dsp:sp modelId="{BC1A7A06-2F80-4243-858E-2F90FCF4E7D7}">
      <dsp:nvSpPr>
        <dsp:cNvPr id="0" name=""/>
        <dsp:cNvSpPr/>
      </dsp:nvSpPr>
      <dsp:spPr>
        <a:xfrm>
          <a:off x="2661487" y="2752343"/>
          <a:ext cx="1127037" cy="1127037"/>
        </a:xfrm>
        <a:prstGeom prst="ellipse">
          <a:avLst/>
        </a:prstGeom>
        <a:solidFill>
          <a:schemeClr val="accent6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Коммунальное хозяйство        9 163,8тыс. рублей  31,0%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2826538" y="2917394"/>
        <a:ext cx="796935" cy="796935"/>
      </dsp:txXfrm>
    </dsp:sp>
    <dsp:sp modelId="{4C4BAF02-49DD-4D93-862C-DB044326E243}">
      <dsp:nvSpPr>
        <dsp:cNvPr id="0" name=""/>
        <dsp:cNvSpPr/>
      </dsp:nvSpPr>
      <dsp:spPr>
        <a:xfrm rot="10800000">
          <a:off x="2503583" y="1800978"/>
          <a:ext cx="191229" cy="27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10800000" rev="0"/>
          </a:camera>
          <a:lightRig rig="threePt" dir="t"/>
        </a:scene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60952" y="1856874"/>
        <a:ext cx="133860" cy="167687"/>
      </dsp:txXfrm>
    </dsp:sp>
    <dsp:sp modelId="{537AE515-AF5E-4F9C-90C4-F0C6835AD4B4}">
      <dsp:nvSpPr>
        <dsp:cNvPr id="0" name=""/>
        <dsp:cNvSpPr/>
      </dsp:nvSpPr>
      <dsp:spPr>
        <a:xfrm>
          <a:off x="1286344" y="1377199"/>
          <a:ext cx="1127037" cy="1127037"/>
        </a:xfrm>
        <a:prstGeom prst="ellipse">
          <a:avLst/>
        </a:prstGeom>
        <a:solidFill>
          <a:schemeClr val="accent4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 </a:t>
          </a:r>
          <a:r>
            <a:rPr lang="ru-RU" sz="800" b="1" kern="1200" dirty="0" smtClean="0">
              <a:solidFill>
                <a:schemeClr val="tx1"/>
              </a:solidFill>
            </a:rPr>
            <a:t>Жилищное хозяйство         850,0 тыс. рублей  2,9%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1451395" y="1542250"/>
        <a:ext cx="796935" cy="796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DBBCBB-8E06-4998-B486-D793CDEF88BD}">
      <dsp:nvSpPr>
        <dsp:cNvPr id="0" name=""/>
        <dsp:cNvSpPr/>
      </dsp:nvSpPr>
      <dsp:spPr>
        <a:xfrm>
          <a:off x="307" y="2763534"/>
          <a:ext cx="1150862" cy="7376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Дошкольное образование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tx1"/>
              </a:solidFill>
            </a:rPr>
            <a:t>114 289,5 тыс. рублей</a:t>
          </a:r>
          <a:endParaRPr lang="ru-RU" sz="1000" b="1" kern="1200" dirty="0">
            <a:solidFill>
              <a:schemeClr val="tx1"/>
            </a:solidFill>
          </a:endParaRPr>
        </a:p>
      </dsp:txBody>
      <dsp:txXfrm>
        <a:off x="21911" y="2785138"/>
        <a:ext cx="1107654" cy="694419"/>
      </dsp:txXfrm>
    </dsp:sp>
    <dsp:sp modelId="{ECE42ECE-C03D-4D3E-B902-3E4C54994597}">
      <dsp:nvSpPr>
        <dsp:cNvPr id="0" name=""/>
        <dsp:cNvSpPr/>
      </dsp:nvSpPr>
      <dsp:spPr>
        <a:xfrm rot="19074987">
          <a:off x="1009404" y="2749206"/>
          <a:ext cx="109967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1099673" y="1463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1749" y="2736348"/>
        <a:ext cx="54983" cy="54983"/>
      </dsp:txXfrm>
    </dsp:sp>
    <dsp:sp modelId="{A3008806-C86E-4F43-A61F-4CD4DC68EA16}">
      <dsp:nvSpPr>
        <dsp:cNvPr id="0" name=""/>
        <dsp:cNvSpPr/>
      </dsp:nvSpPr>
      <dsp:spPr>
        <a:xfrm>
          <a:off x="1967312" y="2176755"/>
          <a:ext cx="5424238" cy="43715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Расходы осуществляемые за счет субвенции на финансовое обеспечение образовательного процесса в сумме    60 956,3 тыс. рублей.</a:t>
          </a:r>
        </a:p>
      </dsp:txBody>
      <dsp:txXfrm>
        <a:off x="1980116" y="2189559"/>
        <a:ext cx="5398630" cy="411545"/>
      </dsp:txXfrm>
    </dsp:sp>
    <dsp:sp modelId="{EA298FC6-D11D-4430-94AE-7E257773CA64}">
      <dsp:nvSpPr>
        <dsp:cNvPr id="0" name=""/>
        <dsp:cNvSpPr/>
      </dsp:nvSpPr>
      <dsp:spPr>
        <a:xfrm rot="20698338">
          <a:off x="1136736" y="3008285"/>
          <a:ext cx="844074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844074" y="1463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7672" y="3001817"/>
        <a:ext cx="42203" cy="42203"/>
      </dsp:txXfrm>
    </dsp:sp>
    <dsp:sp modelId="{6BDCD7DA-43DC-4FD7-AF8A-203A3DD6774B}">
      <dsp:nvSpPr>
        <dsp:cNvPr id="0" name=""/>
        <dsp:cNvSpPr/>
      </dsp:nvSpPr>
      <dsp:spPr>
        <a:xfrm>
          <a:off x="1966377" y="2766702"/>
          <a:ext cx="5522454" cy="29357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Расходы, связанные с текущей деятельностью учреждений дошкольного образования детей в сумме          49 422,0 тыс. рублей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1974976" y="2775301"/>
        <a:ext cx="5505256" cy="276379"/>
      </dsp:txXfrm>
    </dsp:sp>
    <dsp:sp modelId="{0CDA1F1D-8273-41C2-BE78-193D8D7B7541}">
      <dsp:nvSpPr>
        <dsp:cNvPr id="0" name=""/>
        <dsp:cNvSpPr/>
      </dsp:nvSpPr>
      <dsp:spPr>
        <a:xfrm rot="790031">
          <a:off x="1140168" y="3213034"/>
          <a:ext cx="836902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836902" y="1463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7697" y="3206745"/>
        <a:ext cx="41845" cy="41845"/>
      </dsp:txXfrm>
    </dsp:sp>
    <dsp:sp modelId="{98D334E7-54D6-46BA-BC4B-A41059DE5711}">
      <dsp:nvSpPr>
        <dsp:cNvPr id="0" name=""/>
        <dsp:cNvSpPr/>
      </dsp:nvSpPr>
      <dsp:spPr>
        <a:xfrm>
          <a:off x="1966070" y="3170454"/>
          <a:ext cx="5518685" cy="30506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Расходы по капитальному ремонту и материально-техническому оснащению учреждений дошкольного образования – 3 597,9 тыс. рублей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1975005" y="3179389"/>
        <a:ext cx="5500815" cy="287197"/>
      </dsp:txXfrm>
    </dsp:sp>
    <dsp:sp modelId="{C114D6FB-1F86-4501-82EA-A6E71EACB753}">
      <dsp:nvSpPr>
        <dsp:cNvPr id="0" name=""/>
        <dsp:cNvSpPr/>
      </dsp:nvSpPr>
      <dsp:spPr>
        <a:xfrm rot="2550853">
          <a:off x="1005853" y="3491259"/>
          <a:ext cx="1105533" cy="29267"/>
        </a:xfrm>
        <a:custGeom>
          <a:avLst/>
          <a:gdLst/>
          <a:ahLst/>
          <a:cxnLst/>
          <a:rect l="0" t="0" r="0" b="0"/>
          <a:pathLst>
            <a:path>
              <a:moveTo>
                <a:pt x="0" y="14633"/>
              </a:moveTo>
              <a:lnTo>
                <a:pt x="1105533" y="1463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0981" y="3478254"/>
        <a:ext cx="55276" cy="55276"/>
      </dsp:txXfrm>
    </dsp:sp>
    <dsp:sp modelId="{F4D38BD3-70AD-4944-835B-3DD7647DA21A}">
      <dsp:nvSpPr>
        <dsp:cNvPr id="0" name=""/>
        <dsp:cNvSpPr/>
      </dsp:nvSpPr>
      <dsp:spPr>
        <a:xfrm>
          <a:off x="1966070" y="3628316"/>
          <a:ext cx="5419369" cy="502243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b="1" kern="1200" dirty="0" smtClean="0">
              <a:solidFill>
                <a:schemeClr val="tx1"/>
              </a:solidFill>
            </a:rPr>
            <a:t>Затраты по восстановлению расходов на содержание детей семьям, имеющим трёх и более детей и детей с ограниченными возможностями здоровья, посещающих образовательные учреждения реализующие программу дошкольного образования – 313,3тыс. рублей</a:t>
          </a:r>
          <a:endParaRPr lang="ru-RU" sz="800" b="1" kern="1200" dirty="0">
            <a:solidFill>
              <a:schemeClr val="tx1"/>
            </a:solidFill>
          </a:endParaRPr>
        </a:p>
      </dsp:txBody>
      <dsp:txXfrm>
        <a:off x="1980780" y="3643026"/>
        <a:ext cx="5389949" cy="4728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D8D65-D1E2-4DA0-BEF8-9F0721879E1A}">
      <dsp:nvSpPr>
        <dsp:cNvPr id="0" name=""/>
        <dsp:cNvSpPr/>
      </dsp:nvSpPr>
      <dsp:spPr>
        <a:xfrm>
          <a:off x="3239" y="1871135"/>
          <a:ext cx="1657001" cy="766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30480" rIns="85344" bIns="3048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Молодежная политика и оздоровление детей </a:t>
          </a:r>
        </a:p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29 531,7 тыс. рублей</a:t>
          </a:r>
          <a:endParaRPr lang="ru-RU" sz="1200" kern="1200" dirty="0"/>
        </a:p>
      </dsp:txBody>
      <dsp:txXfrm>
        <a:off x="3239" y="1871135"/>
        <a:ext cx="1657001" cy="766500"/>
      </dsp:txXfrm>
    </dsp:sp>
    <dsp:sp modelId="{E9F0DD5D-FD36-460B-BBC2-82529F28F0E9}">
      <dsp:nvSpPr>
        <dsp:cNvPr id="0" name=""/>
        <dsp:cNvSpPr/>
      </dsp:nvSpPr>
      <dsp:spPr>
        <a:xfrm>
          <a:off x="1660240" y="242321"/>
          <a:ext cx="331400" cy="4024128"/>
        </a:xfrm>
        <a:prstGeom prst="leftBrace">
          <a:avLst>
            <a:gd name="adj1" fmla="val 35000"/>
            <a:gd name="adj2" fmla="val 5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A2A60-D0E2-4D21-A2D7-E464606CFEEB}">
      <dsp:nvSpPr>
        <dsp:cNvPr id="0" name=""/>
        <dsp:cNvSpPr/>
      </dsp:nvSpPr>
      <dsp:spPr>
        <a:xfrm>
          <a:off x="2088232" y="0"/>
          <a:ext cx="4507044" cy="4504368"/>
        </a:xfrm>
        <a:prstGeom prst="rect">
          <a:avLst/>
        </a:prstGeom>
        <a:solidFill>
          <a:schemeClr val="lt1"/>
        </a:solidFill>
        <a:ln w="19050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функционирование муниципального казённого учреждения «</a:t>
          </a:r>
          <a:r>
            <a:rPr lang="ru-RU" sz="1200" kern="1200" dirty="0" err="1" smtClean="0"/>
            <a:t>Межпоселенческий</a:t>
          </a:r>
          <a:r>
            <a:rPr lang="ru-RU" sz="1200" kern="1200" dirty="0" smtClean="0"/>
            <a:t> центр по работе с детьми и молодёжью» - 8 062,0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проведение мероприятий в области гражданско-патриотического воспитания населения - 574,9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проведение мероприятий по профилактике асоциальных явлений, формирование здорового образа жизни и защита прав несовершеннолетних – 96,8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проведение мероприятий по поддержке  интеллектуального и духовного развития молодежи –   206,9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туристическая деятельность – 111,9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организация и осуществление мероприятий по оздоровлению детей различных категорий –               4389,0тыс.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проведение мероприятий по профилактике наркоманий учреждениями молодёжной политики – 18,8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организация воспитательной работы среди детей и молодежи, направленной на устранение причин и условий, способствующих совершению действий экстремистского характера – 13,1 тыс. рублей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расходы на содержание лагеря «Орленок» – 12781,6 тыс. рублей</a:t>
          </a:r>
          <a:endParaRPr lang="ru-RU" sz="1200" kern="1200" dirty="0"/>
        </a:p>
      </dsp:txBody>
      <dsp:txXfrm>
        <a:off x="2088232" y="0"/>
        <a:ext cx="4507044" cy="45043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9DDD3F-67E7-430C-A76D-329AB308F892}">
      <dsp:nvSpPr>
        <dsp:cNvPr id="0" name=""/>
        <dsp:cNvSpPr/>
      </dsp:nvSpPr>
      <dsp:spPr>
        <a:xfrm>
          <a:off x="4612420" y="473788"/>
          <a:ext cx="2022503" cy="209549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Другие вопросы в области образования 38 226,3 тыс. рублей</a:t>
          </a:r>
          <a:endParaRPr lang="ru-RU" sz="1300" kern="1200" dirty="0"/>
        </a:p>
      </dsp:txBody>
      <dsp:txXfrm>
        <a:off x="5019033" y="959797"/>
        <a:ext cx="1209277" cy="1086505"/>
      </dsp:txXfrm>
    </dsp:sp>
    <dsp:sp modelId="{1269B6DE-DEC5-4DE6-B4FE-1AD7681F3549}">
      <dsp:nvSpPr>
        <dsp:cNvPr id="0" name=""/>
        <dsp:cNvSpPr/>
      </dsp:nvSpPr>
      <dsp:spPr>
        <a:xfrm>
          <a:off x="4136004" y="31138"/>
          <a:ext cx="3001470" cy="3001470"/>
        </a:xfrm>
        <a:prstGeom prst="circularArrow">
          <a:avLst>
            <a:gd name="adj1" fmla="val 4878"/>
            <a:gd name="adj2" fmla="val 312630"/>
            <a:gd name="adj3" fmla="val 3161109"/>
            <a:gd name="adj4" fmla="val 15196399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120101-D14B-4FF6-8341-AD6A2550907B}">
      <dsp:nvSpPr>
        <dsp:cNvPr id="0" name=""/>
        <dsp:cNvSpPr/>
      </dsp:nvSpPr>
      <dsp:spPr>
        <a:xfrm>
          <a:off x="929" y="0"/>
          <a:ext cx="1785721" cy="68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7 231,1 тыс. рублей</a:t>
          </a:r>
          <a:endParaRPr lang="ru-RU" sz="2200" kern="1200" dirty="0"/>
        </a:p>
      </dsp:txBody>
      <dsp:txXfrm>
        <a:off x="21112" y="20183"/>
        <a:ext cx="1745355" cy="648717"/>
      </dsp:txXfrm>
    </dsp:sp>
    <dsp:sp modelId="{7BE5DA6F-5AD6-4D60-88DA-2990063592B0}">
      <dsp:nvSpPr>
        <dsp:cNvPr id="0" name=""/>
        <dsp:cNvSpPr/>
      </dsp:nvSpPr>
      <dsp:spPr>
        <a:xfrm>
          <a:off x="179501" y="689083"/>
          <a:ext cx="193507" cy="5766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6620"/>
              </a:lnTo>
              <a:lnTo>
                <a:pt x="193507" y="5766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8B4AA-E376-40E4-A2E0-0145ECC19F19}">
      <dsp:nvSpPr>
        <dsp:cNvPr id="0" name=""/>
        <dsp:cNvSpPr/>
      </dsp:nvSpPr>
      <dsp:spPr>
        <a:xfrm>
          <a:off x="373009" y="1070332"/>
          <a:ext cx="6011566" cy="390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функционирование муниципального бюджетного учреждения «Районный физкультурно-оздоровительный комплекс «Юбилейный» - 1 650,3 тыс. рублей</a:t>
          </a:r>
          <a:endParaRPr lang="ru-RU" sz="1200" kern="1200" dirty="0"/>
        </a:p>
      </dsp:txBody>
      <dsp:txXfrm>
        <a:off x="384453" y="1081776"/>
        <a:ext cx="5988678" cy="367854"/>
      </dsp:txXfrm>
    </dsp:sp>
    <dsp:sp modelId="{AB34D304-1B59-41C0-AE5A-67BA59085EAC}">
      <dsp:nvSpPr>
        <dsp:cNvPr id="0" name=""/>
        <dsp:cNvSpPr/>
      </dsp:nvSpPr>
      <dsp:spPr>
        <a:xfrm>
          <a:off x="179501" y="689083"/>
          <a:ext cx="193507" cy="1210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0029"/>
              </a:lnTo>
              <a:lnTo>
                <a:pt x="193507" y="12100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A2A0F2-EAF2-4672-B1E4-AC94B2270F1F}">
      <dsp:nvSpPr>
        <dsp:cNvPr id="0" name=""/>
        <dsp:cNvSpPr/>
      </dsp:nvSpPr>
      <dsp:spPr>
        <a:xfrm>
          <a:off x="373009" y="1644227"/>
          <a:ext cx="6011566" cy="5097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организация и проведение спортивно-массовых соревнований и физкультурно-оздоровительных мероприятий – 1 654,5 тыс. рублей</a:t>
          </a:r>
          <a:endParaRPr lang="ru-RU" sz="1200" kern="1200" dirty="0"/>
        </a:p>
      </dsp:txBody>
      <dsp:txXfrm>
        <a:off x="387940" y="1659158"/>
        <a:ext cx="5981704" cy="479907"/>
      </dsp:txXfrm>
    </dsp:sp>
    <dsp:sp modelId="{9656F07C-C230-4ABF-A623-365EE34C9AE9}">
      <dsp:nvSpPr>
        <dsp:cNvPr id="0" name=""/>
        <dsp:cNvSpPr/>
      </dsp:nvSpPr>
      <dsp:spPr>
        <a:xfrm>
          <a:off x="179501" y="689083"/>
          <a:ext cx="193507" cy="19644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4465"/>
              </a:lnTo>
              <a:lnTo>
                <a:pt x="193507" y="196446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ED5CA-0CFE-46D1-B841-9D7369698172}">
      <dsp:nvSpPr>
        <dsp:cNvPr id="0" name=""/>
        <dsp:cNvSpPr/>
      </dsp:nvSpPr>
      <dsp:spPr>
        <a:xfrm>
          <a:off x="373009" y="2382087"/>
          <a:ext cx="6011566" cy="542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награждение спортсменов и тренеров по результатам выступлений в спортивно-культурных мероприятиях – 485,0 тыс. рублей</a:t>
          </a:r>
          <a:endParaRPr lang="ru-RU" sz="1200" kern="1200" dirty="0"/>
        </a:p>
      </dsp:txBody>
      <dsp:txXfrm>
        <a:off x="388911" y="2397989"/>
        <a:ext cx="5979762" cy="511117"/>
      </dsp:txXfrm>
    </dsp:sp>
    <dsp:sp modelId="{998F1BC3-62BB-444E-B3F4-E51269B5BCAF}">
      <dsp:nvSpPr>
        <dsp:cNvPr id="0" name=""/>
        <dsp:cNvSpPr/>
      </dsp:nvSpPr>
      <dsp:spPr>
        <a:xfrm>
          <a:off x="179501" y="689083"/>
          <a:ext cx="193507" cy="2752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2959"/>
              </a:lnTo>
              <a:lnTo>
                <a:pt x="193507" y="275295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5C2D9-56AE-4AC5-8997-257241CED998}">
      <dsp:nvSpPr>
        <dsp:cNvPr id="0" name=""/>
        <dsp:cNvSpPr/>
      </dsp:nvSpPr>
      <dsp:spPr>
        <a:xfrm>
          <a:off x="373009" y="3119956"/>
          <a:ext cx="5999509" cy="6441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укрепление и развитие материально-технической базы (приобретение  хоккейного корта, хоккейного, лыжного инвентаря) – 2 226,5 тыс. рублей</a:t>
          </a:r>
          <a:endParaRPr lang="ru-RU" sz="1200" kern="1200" dirty="0"/>
        </a:p>
      </dsp:txBody>
      <dsp:txXfrm>
        <a:off x="391876" y="3138823"/>
        <a:ext cx="5961775" cy="606438"/>
      </dsp:txXfrm>
    </dsp:sp>
    <dsp:sp modelId="{D265294A-46E2-4183-84FA-97E95865DD30}">
      <dsp:nvSpPr>
        <dsp:cNvPr id="0" name=""/>
        <dsp:cNvSpPr/>
      </dsp:nvSpPr>
      <dsp:spPr>
        <a:xfrm>
          <a:off x="179501" y="689083"/>
          <a:ext cx="111521" cy="3604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4078"/>
              </a:lnTo>
              <a:lnTo>
                <a:pt x="111521" y="360407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DAA809-BB3E-4801-B4CE-07C330FCDC81}">
      <dsp:nvSpPr>
        <dsp:cNvPr id="0" name=""/>
        <dsp:cNvSpPr/>
      </dsp:nvSpPr>
      <dsp:spPr>
        <a:xfrm>
          <a:off x="291023" y="3970227"/>
          <a:ext cx="6088367" cy="6458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осуществление функций руководства и управления в сфере молодежной политики и спорта – 1 214,8 тыс. рублей</a:t>
          </a:r>
          <a:endParaRPr lang="ru-RU" sz="1200" kern="1200" dirty="0"/>
        </a:p>
      </dsp:txBody>
      <dsp:txXfrm>
        <a:off x="309940" y="3989144"/>
        <a:ext cx="6050533" cy="608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0.10936</cdr:x>
      <cdr:y>0.52055</cdr:y>
    </cdr:from>
    <cdr:to>
      <cdr:x>0.94053</cdr:x>
      <cdr:y>0.57534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2736304"/>
          <a:ext cx="547260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0.9624</cdr:x>
      <cdr:y>0.31169</cdr:y>
    </cdr:from>
    <cdr:to>
      <cdr:x>0.97334</cdr:x>
      <cdr:y>0.32468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V="1">
          <a:off x="6336704" y="1728192"/>
          <a:ext cx="72008" cy="7200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0.44262</cdr:x>
      <cdr:y>0.07339</cdr:y>
    </cdr:from>
    <cdr:to>
      <cdr:x>0.90984</cdr:x>
      <cdr:y>0.48901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8406" y="364642"/>
          <a:ext cx="4104482" cy="2065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ru-RU" sz="1000" dirty="0" smtClean="0"/>
            <a:t>В подразделе «Другие вопросы в области культуры, </a:t>
          </a:r>
          <a:r>
            <a:rPr lang="ru-RU" sz="1000" kern="1200" dirty="0">
              <a:solidFill>
                <a:schemeClr val="tx1"/>
              </a:solidFill>
            </a:rPr>
            <a:t>кинематографии</a:t>
          </a:r>
          <a:r>
            <a:rPr lang="ru-RU" sz="1000" dirty="0" smtClean="0"/>
            <a:t>» отражены расходы на</a:t>
          </a:r>
          <a:r>
            <a:rPr lang="en-US" sz="1000" dirty="0" smtClean="0"/>
            <a:t>:</a:t>
          </a:r>
          <a:endParaRPr lang="ru-RU" sz="1000" dirty="0" smtClean="0"/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осуществление функций руководства и управления в сфере установленных полномочий – 3 416,7 тыс. рублей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ведение бухгалтерского и налогового учёта обслуживаемых муниципальных учреждений культуры – 4 283,2 тыс. рублей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расходы по хозяйственному обеспечению учреждений культуры – 15 655,0 тыс. рублей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м</a:t>
          </a:r>
          <a:r>
            <a:rPr lang="ru-RU" sz="1000" dirty="0" smtClean="0"/>
            <a:t>атериально-техническое оснащение центра хозяйственного обеспечения в сфере культуры – 611,7 тыс. рублей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р</a:t>
          </a:r>
          <a:r>
            <a:rPr lang="ru-RU" sz="1000" dirty="0" smtClean="0"/>
            <a:t>асходы на проведение независимой оценки качества условий оказания муниципальных услуг учреждениями культуры – 42,7 тыс. рублей</a:t>
          </a:r>
        </a:p>
        <a:p xmlns:a="http://schemas.openxmlformats.org/drawingml/2006/main">
          <a:pPr algn="l"/>
          <a:endParaRPr lang="ru-RU" sz="1000" dirty="0" smtClean="0"/>
        </a:p>
        <a:p xmlns:a="http://schemas.openxmlformats.org/drawingml/2006/main">
          <a:endParaRPr lang="ru-RU" sz="1000" dirty="0" smtClean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0.33981</cdr:x>
      <cdr:y>0.69599</cdr:y>
    </cdr:from>
    <cdr:to>
      <cdr:x>0.81986</cdr:x>
      <cdr:y>0.87496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91792" y="2520230"/>
          <a:ext cx="3096328" cy="648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 smtClean="0">
              <a:solidFill>
                <a:schemeClr val="tx1"/>
              </a:solidFill>
            </a:rPr>
            <a:t>Поддержка </a:t>
          </a:r>
          <a:r>
            <a:rPr lang="ru-RU" b="1" dirty="0">
              <a:solidFill>
                <a:schemeClr val="tx1"/>
              </a:solidFill>
            </a:rPr>
            <a:t>мер по обеспечению сбалансированности бюджетов</a:t>
          </a:r>
        </a:p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7030090" y="0"/>
            <a:ext cx="914639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70401" y="3681415"/>
            <a:ext cx="35735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6891544" y="-8466"/>
            <a:ext cx="2254838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0" name="Полилиния 9"/>
          <p:cNvSpPr/>
          <p:nvPr/>
        </p:nvSpPr>
        <p:spPr>
          <a:xfrm>
            <a:off x="7202776" y="-8466"/>
            <a:ext cx="1943606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1" name="Полилиния 10"/>
          <p:cNvSpPr/>
          <p:nvPr/>
        </p:nvSpPr>
        <p:spPr>
          <a:xfrm>
            <a:off x="6700995" y="3048000"/>
            <a:ext cx="244538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олилиния 11"/>
          <p:cNvSpPr/>
          <p:nvPr/>
        </p:nvSpPr>
        <p:spPr>
          <a:xfrm>
            <a:off x="7005874" y="-8466"/>
            <a:ext cx="2140508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Полилиния 12"/>
          <p:cNvSpPr/>
          <p:nvPr/>
        </p:nvSpPr>
        <p:spPr>
          <a:xfrm>
            <a:off x="8180931" y="-8466"/>
            <a:ext cx="965451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4" name="Полилиния 13"/>
          <p:cNvSpPr/>
          <p:nvPr/>
        </p:nvSpPr>
        <p:spPr>
          <a:xfrm>
            <a:off x="8206338" y="-8468"/>
            <a:ext cx="952931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5" name="Полилиния 14"/>
          <p:cNvSpPr/>
          <p:nvPr/>
        </p:nvSpPr>
        <p:spPr>
          <a:xfrm>
            <a:off x="-6351" y="-8467"/>
            <a:ext cx="647869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Полилиния 15"/>
          <p:cNvSpPr/>
          <p:nvPr/>
        </p:nvSpPr>
        <p:spPr>
          <a:xfrm>
            <a:off x="7780777" y="3589869"/>
            <a:ext cx="1365605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6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6" y="4050835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2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609600"/>
            <a:ext cx="644918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470400"/>
            <a:ext cx="644918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84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едло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3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470400"/>
            <a:ext cx="644918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1024871" y="3632200"/>
            <a:ext cx="54198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Надпись 19"/>
          <p:cNvSpPr txBox="1"/>
          <p:nvPr/>
        </p:nvSpPr>
        <p:spPr>
          <a:xfrm>
            <a:off x="406509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baseline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"</a:t>
            </a:r>
            <a:endParaRPr lang="ru-RU" sz="8000" b="0" i="0" baseline="0" dirty="0">
              <a:solidFill>
                <a:srgbClr val="90C226">
                  <a:lumMod val="60000"/>
                  <a:lumOff val="4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" name="Надпись 21"/>
          <p:cNvSpPr txBox="1"/>
          <p:nvPr/>
        </p:nvSpPr>
        <p:spPr>
          <a:xfrm>
            <a:off x="6671496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Trebuchet MS"/>
                <a:ea typeface="+mn-ea"/>
                <a:cs typeface="+mn-cs"/>
              </a:rPr>
              <a:t>"</a:t>
            </a:r>
            <a:endParaRPr lang="ru-RU" sz="8000" b="0" i="0" dirty="0">
              <a:solidFill>
                <a:srgbClr val="90C226">
                  <a:lumMod val="60000"/>
                  <a:lumOff val="40000"/>
                </a:srgbClr>
              </a:solidFill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81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Именная карточ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1931988"/>
            <a:ext cx="644918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0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менная карточка с предло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3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508132" y="4013200"/>
            <a:ext cx="644918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Надпись 23"/>
          <p:cNvSpPr txBox="1"/>
          <p:nvPr/>
        </p:nvSpPr>
        <p:spPr>
          <a:xfrm>
            <a:off x="406509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baseline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"</a:t>
            </a:r>
            <a:endParaRPr lang="ru-RU" sz="8000" b="0" i="0" baseline="0" dirty="0">
              <a:solidFill>
                <a:srgbClr val="90C226">
                  <a:lumMod val="60000"/>
                  <a:lumOff val="4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5" name="Надпись 24"/>
          <p:cNvSpPr txBox="1"/>
          <p:nvPr/>
        </p:nvSpPr>
        <p:spPr>
          <a:xfrm>
            <a:off x="6671496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Trebuchet MS"/>
                <a:ea typeface="+mn-ea"/>
                <a:cs typeface="+mn-cs"/>
              </a:rPr>
              <a:t>"</a:t>
            </a:r>
            <a:endParaRPr lang="ru-RU" sz="8000" b="0" i="0" dirty="0">
              <a:solidFill>
                <a:srgbClr val="90C226">
                  <a:lumMod val="60000"/>
                  <a:lumOff val="40000"/>
                </a:srgbClr>
              </a:solidFill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3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484" y="609600"/>
            <a:ext cx="644283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508132" y="4013200"/>
            <a:ext cx="644918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431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8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977312" y="609601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133" y="609600"/>
            <a:ext cx="5296492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2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2700869"/>
            <a:ext cx="644918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4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8133" y="2160589"/>
            <a:ext cx="3138844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18472" y="2160590"/>
            <a:ext cx="3138843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6942" y="2160983"/>
            <a:ext cx="3140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942" y="2737247"/>
            <a:ext cx="3140035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17282" y="2160983"/>
            <a:ext cx="314003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17283" y="2737247"/>
            <a:ext cx="3140030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3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449180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6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6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2" y="1498604"/>
            <a:ext cx="2891649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8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132" y="2777069"/>
            <a:ext cx="2891649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2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3" y="4800600"/>
            <a:ext cx="644918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08134" y="609600"/>
            <a:ext cx="6449180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133" y="5367338"/>
            <a:ext cx="644918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8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V="1">
            <a:off x="5570401" y="3681415"/>
            <a:ext cx="35735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30090" y="0"/>
            <a:ext cx="914639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6891544" y="-8466"/>
            <a:ext cx="2254838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0" name="Полилиния 9"/>
          <p:cNvSpPr/>
          <p:nvPr/>
        </p:nvSpPr>
        <p:spPr>
          <a:xfrm>
            <a:off x="7202776" y="-8466"/>
            <a:ext cx="1943606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1" name="Полилиния 10"/>
          <p:cNvSpPr/>
          <p:nvPr/>
        </p:nvSpPr>
        <p:spPr>
          <a:xfrm>
            <a:off x="6700995" y="3048000"/>
            <a:ext cx="244538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олилиния 11"/>
          <p:cNvSpPr/>
          <p:nvPr/>
        </p:nvSpPr>
        <p:spPr>
          <a:xfrm>
            <a:off x="7005874" y="-8466"/>
            <a:ext cx="2140508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Полилиния 12"/>
          <p:cNvSpPr/>
          <p:nvPr/>
        </p:nvSpPr>
        <p:spPr>
          <a:xfrm>
            <a:off x="8180931" y="-8466"/>
            <a:ext cx="965451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4" name="Полилиния 13"/>
          <p:cNvSpPr/>
          <p:nvPr/>
        </p:nvSpPr>
        <p:spPr>
          <a:xfrm>
            <a:off x="8206338" y="-8468"/>
            <a:ext cx="952931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5" name="Полилиния 14"/>
          <p:cNvSpPr/>
          <p:nvPr/>
        </p:nvSpPr>
        <p:spPr>
          <a:xfrm>
            <a:off x="7780777" y="3589869"/>
            <a:ext cx="1365605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Полилиния 15"/>
          <p:cNvSpPr/>
          <p:nvPr/>
        </p:nvSpPr>
        <p:spPr>
          <a:xfrm>
            <a:off x="-6351" y="4013202"/>
            <a:ext cx="34298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44918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4" y="2160590"/>
            <a:ext cx="644918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5258" y="6041364"/>
            <a:ext cx="684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08133" y="6041364"/>
            <a:ext cx="4724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676" y="6041364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996952"/>
            <a:ext cx="6408712" cy="1152128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Исполнение районного бюджета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за 2019 год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6632"/>
            <a:ext cx="4098527" cy="1096899"/>
          </a:xfrm>
        </p:spPr>
        <p:txBody>
          <a:bodyPr>
            <a:normAutofit fontScale="92500"/>
          </a:bodyPr>
          <a:lstStyle/>
          <a:p>
            <a:pPr algn="l"/>
            <a:r>
              <a:rPr lang="ru-RU" sz="1600" b="1" dirty="0" smtClean="0">
                <a:solidFill>
                  <a:srgbClr val="002060"/>
                </a:solidFill>
              </a:rPr>
              <a:t>Комитет финансов и контроля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</a:rPr>
              <a:t>администрации Калачинского</a:t>
            </a:r>
          </a:p>
          <a:p>
            <a:pPr algn="l"/>
            <a:r>
              <a:rPr lang="ru-RU" sz="1600" b="1" dirty="0" smtClean="0">
                <a:solidFill>
                  <a:srgbClr val="002060"/>
                </a:solidFill>
              </a:rPr>
              <a:t>муниципального района Омской области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2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Динамика расходов по отраслям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2018-2019 году,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058635"/>
              </p:ext>
            </p:extLst>
          </p:nvPr>
        </p:nvGraphicFramePr>
        <p:xfrm>
          <a:off x="539552" y="2173561"/>
          <a:ext cx="7232352" cy="4652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379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«Общегосударственные вопросы»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2019 году, 78 262,5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0922015"/>
              </p:ext>
            </p:extLst>
          </p:nvPr>
        </p:nvGraphicFramePr>
        <p:xfrm>
          <a:off x="4139952" y="2204864"/>
          <a:ext cx="432048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988840"/>
            <a:ext cx="4104456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По данному разделу произведено финансирование</a:t>
            </a:r>
            <a:r>
              <a:rPr lang="en-US" sz="105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50" dirty="0" smtClean="0"/>
              <a:t>мероприятия ВЦП администрации Калачинского</a:t>
            </a:r>
          </a:p>
          <a:p>
            <a:r>
              <a:rPr lang="ru-RU" sz="1050" dirty="0" smtClean="0"/>
              <a:t>Муниципального района «Обеспечение эффективного</a:t>
            </a:r>
          </a:p>
          <a:p>
            <a:r>
              <a:rPr lang="ru-RU" sz="1050" dirty="0" smtClean="0"/>
              <a:t>осуществления своих полномочий администрацией</a:t>
            </a:r>
          </a:p>
          <a:p>
            <a:r>
              <a:rPr lang="ru-RU" sz="1050" dirty="0" smtClean="0"/>
              <a:t>Калачинского муниципального района Омской области на</a:t>
            </a:r>
          </a:p>
          <a:p>
            <a:r>
              <a:rPr lang="ru-RU" sz="1050" dirty="0" smtClean="0"/>
              <a:t>20</a:t>
            </a:r>
            <a:r>
              <a:rPr lang="en-US" sz="1050" dirty="0" smtClean="0"/>
              <a:t>14</a:t>
            </a:r>
            <a:r>
              <a:rPr lang="ru-RU" sz="1050" dirty="0" smtClean="0"/>
              <a:t>-201</a:t>
            </a:r>
            <a:r>
              <a:rPr lang="en-US" sz="1050" dirty="0"/>
              <a:t>9</a:t>
            </a:r>
            <a:r>
              <a:rPr lang="ru-RU" sz="1050" dirty="0" smtClean="0"/>
              <a:t> гг.» - 25 095,6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50" dirty="0" smtClean="0"/>
              <a:t>мероприятий ВЦП Комитета финансов и контроля</a:t>
            </a:r>
          </a:p>
          <a:p>
            <a:r>
              <a:rPr lang="ru-RU" sz="1050" dirty="0" smtClean="0"/>
              <a:t>администрации Калачинского муниципального района </a:t>
            </a:r>
          </a:p>
          <a:p>
            <a:r>
              <a:rPr lang="ru-RU" sz="1050" dirty="0" smtClean="0"/>
              <a:t>«Повышение качества управления муниципальными</a:t>
            </a:r>
          </a:p>
          <a:p>
            <a:r>
              <a:rPr lang="ru-RU" sz="1050" dirty="0" smtClean="0"/>
              <a:t>финансами Калачинского муниципального района Омской</a:t>
            </a:r>
          </a:p>
          <a:p>
            <a:r>
              <a:rPr lang="ru-RU" sz="1050" dirty="0" smtClean="0"/>
              <a:t>области на 201</a:t>
            </a:r>
            <a:r>
              <a:rPr lang="en-US" sz="1050" dirty="0" smtClean="0"/>
              <a:t>4</a:t>
            </a:r>
            <a:r>
              <a:rPr lang="ru-RU" sz="1050" dirty="0" smtClean="0"/>
              <a:t>-201</a:t>
            </a:r>
            <a:r>
              <a:rPr lang="en-US" sz="1050" dirty="0"/>
              <a:t>9</a:t>
            </a:r>
            <a:r>
              <a:rPr lang="ru-RU" sz="1050" dirty="0" smtClean="0"/>
              <a:t> годы» - 11 988,7 тыс. 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50" dirty="0" smtClean="0"/>
              <a:t>мероприятий ВЦП Комитета по управлению муниципальным</a:t>
            </a:r>
          </a:p>
          <a:p>
            <a:r>
              <a:rPr lang="ru-RU" sz="1050" dirty="0" smtClean="0"/>
              <a:t>имуществом администрации Калачинского муниципального</a:t>
            </a:r>
          </a:p>
          <a:p>
            <a:r>
              <a:rPr lang="ru-RU" sz="1050" dirty="0" smtClean="0"/>
              <a:t>района «Формирование и развитие собственности</a:t>
            </a:r>
          </a:p>
          <a:p>
            <a:r>
              <a:rPr lang="ru-RU" sz="1050" dirty="0" smtClean="0"/>
              <a:t>Калачинского муниципального района на 201</a:t>
            </a:r>
            <a:r>
              <a:rPr lang="en-US" sz="1050" dirty="0" smtClean="0"/>
              <a:t>4</a:t>
            </a:r>
            <a:r>
              <a:rPr lang="ru-RU" sz="1050" dirty="0" smtClean="0"/>
              <a:t>-201</a:t>
            </a:r>
            <a:r>
              <a:rPr lang="en-US" sz="1050" dirty="0" smtClean="0"/>
              <a:t>9</a:t>
            </a:r>
            <a:r>
              <a:rPr lang="ru-RU" sz="1050" dirty="0" smtClean="0"/>
              <a:t> годы» - </a:t>
            </a:r>
          </a:p>
          <a:p>
            <a:r>
              <a:rPr lang="ru-RU" sz="1050" dirty="0" smtClean="0"/>
              <a:t>5 930,9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50" dirty="0" smtClean="0"/>
              <a:t>расходы МКУ «Центр управления собственностью</a:t>
            </a:r>
          </a:p>
          <a:p>
            <a:r>
              <a:rPr lang="ru-RU" sz="1050" dirty="0" smtClean="0"/>
              <a:t>Калачинского муниципального района </a:t>
            </a:r>
            <a:r>
              <a:rPr lang="ru-RU" sz="1050" dirty="0"/>
              <a:t>О</a:t>
            </a:r>
            <a:r>
              <a:rPr lang="ru-RU" sz="1050" dirty="0" smtClean="0"/>
              <a:t>мской области» - 33 728,8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50" dirty="0" smtClean="0"/>
              <a:t>расходы на содержания Совета Калачинского муниципального района Омской области – 1 518,5 тыс. рублей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70056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6449180" cy="1320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«Национальная экономика» в 2019 году,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17 522,8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534123"/>
              </p:ext>
            </p:extLst>
          </p:nvPr>
        </p:nvGraphicFramePr>
        <p:xfrm>
          <a:off x="0" y="1124744"/>
          <a:ext cx="9144000" cy="929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988840"/>
            <a:ext cx="151216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/>
              <a:t>В</a:t>
            </a:r>
            <a:r>
              <a:rPr lang="ru-RU" sz="800" dirty="0" smtClean="0"/>
              <a:t> рамках данного подраздела профинансированы мероприятия по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организации летней занятости несовершеннолетних – 496,2 тыс. рублей</a:t>
            </a:r>
            <a:endParaRPr lang="en-US" sz="8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участию в организации и финансировании проведения общественных работ – 852,7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р</a:t>
            </a:r>
            <a:r>
              <a:rPr lang="ru-RU" sz="800" dirty="0" smtClean="0"/>
              <a:t>еализация дополнительных мероприятий в области содействия занятости населения –53,0 тыс. рублей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00808" y="1990921"/>
            <a:ext cx="28742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«Сельское хозяйство и рыболовство»</a:t>
            </a:r>
          </a:p>
          <a:p>
            <a:r>
              <a:rPr lang="ru-RU" sz="800" dirty="0" smtClean="0"/>
              <a:t>осуществлялись расходы на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Осуществление функций руководства и управления в сфере установленных полномочий – 4 246,6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возмещение части затрат личным подсобным хозяйствам на уплату процентов по кредитам, полученным в российских кредитных организациях, и займах, полученным в сельскохозяйственных кредитных потребительских  кооперативах – 255,8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возмещение части затрат личным подсобным хозяйствам по производству молока, заготовителям по сбору, хранению, первичной обработке и транспортировке молока – 2  234,0 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возмещение расходов органам местного самоуправления сельских поселений для осуществления переданных полномочий по созданию условий для развития сельскохозяйственного производства – 6,2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смотров, соревнований по направлениям сельхозпроизводства – 679,9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расходы на возмещение части затрат организациям на повышение квалификации руководителей – 77,3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мероприятий по отлову и содержанию безнадзорных животных– 34,8 тыс. рублей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995936" y="1988840"/>
            <a:ext cx="194421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подразделе </a:t>
            </a:r>
            <a:r>
              <a:rPr lang="ru-RU" sz="800" b="1" dirty="0" smtClean="0"/>
              <a:t>«Другие вопросы в области национальной экономики» </a:t>
            </a:r>
            <a:r>
              <a:rPr lang="ru-RU" sz="800" dirty="0" smtClean="0"/>
              <a:t>отражены расходы на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комплекса землеустроительных работ, связанных с разграничением государственной собственности на землю – 398,0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оформление, а так же оказание содействия в оформлении технической и землеустроительной документации на объекты недвижимого имущества, находящиеся в муниципальной собственности – 157,8 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у</a:t>
            </a:r>
            <a:r>
              <a:rPr lang="ru-RU" sz="800" dirty="0" smtClean="0"/>
              <a:t>частие в региональных мероприятиях, посвящённых развитию малого и среднего предпринимательства – 22,4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Предоставление грантов начинающим субъектам предпринимательства – 2 257,9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районного конкурса на лучшую систему охраны труда – 26,8 тыс. рублей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6136" y="2021479"/>
            <a:ext cx="17281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«Дорожное хозяйство (дорожные фонды)» </a:t>
            </a:r>
            <a:r>
              <a:rPr lang="ru-RU" sz="800" dirty="0" smtClean="0"/>
              <a:t>произведены расходы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содержание  автомобильных </a:t>
            </a:r>
            <a:r>
              <a:rPr lang="ru-RU" sz="800" dirty="0"/>
              <a:t> </a:t>
            </a:r>
            <a:r>
              <a:rPr lang="ru-RU" sz="800" dirty="0" smtClean="0"/>
              <a:t>дорог и сооружений на них – 948,3 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у</a:t>
            </a:r>
            <a:r>
              <a:rPr lang="ru-RU" sz="800" dirty="0" smtClean="0"/>
              <a:t>становка  автобусного павильона – 100,0 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установка и ремонт дорожных знаков  99,9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р</a:t>
            </a:r>
            <a:r>
              <a:rPr lang="ru-RU" sz="800" dirty="0" smtClean="0"/>
              <a:t>емонт автомобильных дорог – 556,2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разработка  программ в области обеспечения безопасности дорожного движение – 90,0 тыс. рублей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800" dirty="0" smtClean="0"/>
          </a:p>
          <a:p>
            <a:pPr marL="171450" indent="-171450">
              <a:buFont typeface="Arial" pitchFamily="34" charset="0"/>
              <a:buChar char="•"/>
            </a:pPr>
            <a:endParaRPr lang="ru-RU" sz="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524328" y="2023462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«Транспорт» </a:t>
            </a:r>
            <a:r>
              <a:rPr lang="ru-RU" sz="800" dirty="0" smtClean="0"/>
              <a:t>отражены расходы по организации транспортного  обслуживания населения-     3 928,9 тыс. рублей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8367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Жилищно-коммунально</a:t>
            </a:r>
            <a:r>
              <a:rPr lang="ru-RU" sz="2400" b="1" dirty="0">
                <a:solidFill>
                  <a:srgbClr val="002060"/>
                </a:solidFill>
              </a:rPr>
              <a:t>е</a:t>
            </a:r>
            <a:r>
              <a:rPr lang="ru-RU" sz="2400" b="1" dirty="0" smtClean="0">
                <a:solidFill>
                  <a:srgbClr val="002060"/>
                </a:solidFill>
              </a:rPr>
              <a:t> хозяйство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604157"/>
              </p:ext>
            </p:extLst>
          </p:nvPr>
        </p:nvGraphicFramePr>
        <p:xfrm>
          <a:off x="508000" y="2160588"/>
          <a:ext cx="64500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494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> в 2019 году, 565 199,7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645490"/>
              </p:ext>
            </p:extLst>
          </p:nvPr>
        </p:nvGraphicFramePr>
        <p:xfrm>
          <a:off x="179512" y="2132856"/>
          <a:ext cx="79524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76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449180" cy="1320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> 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510190"/>
              </p:ext>
            </p:extLst>
          </p:nvPr>
        </p:nvGraphicFramePr>
        <p:xfrm>
          <a:off x="611560" y="593304"/>
          <a:ext cx="748883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920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> 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168" y="1749566"/>
            <a:ext cx="7102710" cy="5108434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на </a:t>
            </a:r>
            <a:r>
              <a:rPr lang="ru-RU" sz="900" b="1" dirty="0">
                <a:solidFill>
                  <a:schemeClr val="tx1"/>
                </a:solidFill>
              </a:rPr>
              <a:t>организацию горячего питания обучающихся в муниципальных общеобразовательных учреждениях  в сумме </a:t>
            </a:r>
            <a:r>
              <a:rPr lang="ru-RU" sz="900" b="1" dirty="0" smtClean="0">
                <a:solidFill>
                  <a:schemeClr val="tx1"/>
                </a:solidFill>
              </a:rPr>
              <a:t>2 094,20 </a:t>
            </a:r>
            <a:r>
              <a:rPr lang="ru-RU" sz="900" b="1" dirty="0">
                <a:solidFill>
                  <a:schemeClr val="tx1"/>
                </a:solidFill>
              </a:rPr>
              <a:t>тыс. </a:t>
            </a:r>
            <a:r>
              <a:rPr lang="ru-RU" sz="900" b="1" dirty="0" smtClean="0">
                <a:solidFill>
                  <a:schemeClr val="tx1"/>
                </a:solidFill>
              </a:rPr>
              <a:t>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на образовательный процесс за </a:t>
            </a:r>
            <a:r>
              <a:rPr lang="ru-RU" sz="900" b="1" dirty="0" smtClean="0">
                <a:solidFill>
                  <a:schemeClr val="tx1"/>
                </a:solidFill>
              </a:rPr>
              <a:t>счёт </a:t>
            </a:r>
            <a:r>
              <a:rPr lang="ru-RU" sz="900" b="1" dirty="0">
                <a:solidFill>
                  <a:schemeClr val="tx1"/>
                </a:solidFill>
              </a:rPr>
              <a:t>областной субвенции в сумме </a:t>
            </a:r>
            <a:r>
              <a:rPr lang="ru-RU" sz="900" b="1" dirty="0" smtClean="0">
                <a:solidFill>
                  <a:schemeClr val="tx1"/>
                </a:solidFill>
              </a:rPr>
              <a:t>250 564,5 </a:t>
            </a:r>
            <a:r>
              <a:rPr lang="ru-RU" sz="900" b="1" dirty="0">
                <a:solidFill>
                  <a:schemeClr val="tx1"/>
                </a:solidFill>
              </a:rPr>
              <a:t>тыс. </a:t>
            </a:r>
            <a:r>
              <a:rPr lang="ru-RU" sz="900" b="1" dirty="0" smtClean="0">
                <a:solidFill>
                  <a:schemeClr val="tx1"/>
                </a:solidFill>
              </a:rPr>
              <a:t>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подготовку и прохождение отопительного периода для оплаты потреблений топливно-энергетических ресурсов – 910,4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</a:t>
            </a:r>
            <a:r>
              <a:rPr lang="ru-RU" sz="900" b="1" dirty="0">
                <a:solidFill>
                  <a:schemeClr val="tx1"/>
                </a:solidFill>
              </a:rPr>
              <a:t>по созданию условий для осуществления образовательного процесса, а также присмотра и ухода за детьми в общеобразовательных </a:t>
            </a:r>
            <a:r>
              <a:rPr lang="ru-RU" sz="900" b="1" dirty="0" smtClean="0">
                <a:solidFill>
                  <a:schemeClr val="tx1"/>
                </a:solidFill>
              </a:rPr>
              <a:t>учреждениях в </a:t>
            </a:r>
            <a:r>
              <a:rPr lang="ru-RU" sz="900" b="1" dirty="0">
                <a:solidFill>
                  <a:schemeClr val="tx1"/>
                </a:solidFill>
              </a:rPr>
              <a:t>сумме </a:t>
            </a:r>
            <a:r>
              <a:rPr lang="ru-RU" sz="900" b="1" dirty="0" smtClean="0">
                <a:solidFill>
                  <a:schemeClr val="tx1"/>
                </a:solidFill>
              </a:rPr>
              <a:t>66 012,0 </a:t>
            </a:r>
            <a:r>
              <a:rPr lang="ru-RU" sz="900" b="1" dirty="0">
                <a:solidFill>
                  <a:schemeClr val="tx1"/>
                </a:solidFill>
              </a:rPr>
              <a:t>тыс. </a:t>
            </a:r>
            <a:r>
              <a:rPr lang="ru-RU" sz="900" b="1" dirty="0" smtClean="0">
                <a:solidFill>
                  <a:schemeClr val="tx1"/>
                </a:solidFill>
              </a:rPr>
              <a:t>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емонт зданий, сооружений, установка систем пожарной и общей безопасности в зданиях общеобразовательных организаций для создания центров образования цифрового и гуманитарного профилей – 2 134,0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на организацию деятельности центров для формирования у обучающихся современных технологических и гуманитарных навыков – 1 821,7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на капитальный ремонт и материально-техническое оснащение </a:t>
            </a:r>
            <a:r>
              <a:rPr lang="ru-RU" sz="900" b="1" dirty="0" smtClean="0">
                <a:solidFill>
                  <a:schemeClr val="tx1"/>
                </a:solidFill>
              </a:rPr>
              <a:t>объектов – 3 475,8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затраты </a:t>
            </a:r>
            <a:r>
              <a:rPr lang="ru-RU" sz="900" b="1" dirty="0">
                <a:solidFill>
                  <a:schemeClr val="tx1"/>
                </a:solidFill>
              </a:rPr>
              <a:t>по восстановлению расходов на содержание детей семьям, имеющим трех и более детей и детей с ограниченными возможностями здоровья, посещающих образовательные учреждения, реализующие программу дошкольного образования составили </a:t>
            </a:r>
            <a:r>
              <a:rPr lang="ru-RU" sz="900" b="1" dirty="0" smtClean="0">
                <a:solidFill>
                  <a:schemeClr val="tx1"/>
                </a:solidFill>
              </a:rPr>
              <a:t>34,3 </a:t>
            </a:r>
            <a:r>
              <a:rPr lang="ru-RU" sz="900" b="1" dirty="0">
                <a:solidFill>
                  <a:schemeClr val="tx1"/>
                </a:solidFill>
              </a:rPr>
              <a:t>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по организации и проведению государственной итоговой аттестации </a:t>
            </a:r>
            <a:r>
              <a:rPr lang="ru-RU" sz="900" b="1" dirty="0" smtClean="0">
                <a:solidFill>
                  <a:schemeClr val="tx1"/>
                </a:solidFill>
              </a:rPr>
              <a:t>обучающихся общеобразовательных </a:t>
            </a:r>
            <a:r>
              <a:rPr lang="ru-RU" sz="900" b="1" dirty="0">
                <a:solidFill>
                  <a:schemeClr val="tx1"/>
                </a:solidFill>
              </a:rPr>
              <a:t>школ составили </a:t>
            </a:r>
            <a:r>
              <a:rPr lang="ru-RU" sz="900" b="1" dirty="0" smtClean="0">
                <a:solidFill>
                  <a:schemeClr val="tx1"/>
                </a:solidFill>
              </a:rPr>
              <a:t>109,2 </a:t>
            </a:r>
            <a:r>
              <a:rPr lang="ru-RU" sz="900" b="1" dirty="0">
                <a:solidFill>
                  <a:schemeClr val="tx1"/>
                </a:solidFill>
              </a:rPr>
              <a:t>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мероприятия</a:t>
            </a:r>
            <a:r>
              <a:rPr lang="ru-RU" sz="900" b="1" dirty="0">
                <a:solidFill>
                  <a:schemeClr val="tx1"/>
                </a:solidFill>
              </a:rPr>
              <a:t>, связанные с организацией воспитательной работы среди детей и молодёжи (проведение военно-полевых сборов) </a:t>
            </a:r>
            <a:r>
              <a:rPr lang="ru-RU" sz="900" b="1" dirty="0" smtClean="0">
                <a:solidFill>
                  <a:schemeClr val="tx1"/>
                </a:solidFill>
              </a:rPr>
              <a:t>– 8,2 тыс</a:t>
            </a:r>
            <a:r>
              <a:rPr lang="ru-RU" sz="900" b="1" dirty="0">
                <a:solidFill>
                  <a:schemeClr val="tx1"/>
                </a:solidFill>
              </a:rPr>
              <a:t>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на поощрение талантливых детей и молодежи, обучающихся в общеобразовательных учреждениях в сумме </a:t>
            </a:r>
            <a:r>
              <a:rPr lang="ru-RU" sz="900" b="1" dirty="0" smtClean="0">
                <a:solidFill>
                  <a:schemeClr val="tx1"/>
                </a:solidFill>
              </a:rPr>
              <a:t>94,0 </a:t>
            </a:r>
            <a:r>
              <a:rPr lang="ru-RU" sz="900" b="1" dirty="0">
                <a:solidFill>
                  <a:schemeClr val="tx1"/>
                </a:solidFill>
              </a:rPr>
              <a:t>тыс. рублей . В составе данных расходов отражена ежегодная премия главы Калачинского муниципального района, вручаемая выпускникам – </a:t>
            </a:r>
            <a:r>
              <a:rPr lang="ru-RU" sz="900" b="1" dirty="0" smtClean="0">
                <a:solidFill>
                  <a:schemeClr val="tx1"/>
                </a:solidFill>
              </a:rPr>
              <a:t>медалистам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п</a:t>
            </a:r>
            <a:r>
              <a:rPr lang="ru-RU" sz="900" b="1" dirty="0" smtClean="0">
                <a:solidFill>
                  <a:schemeClr val="tx1"/>
                </a:solidFill>
              </a:rPr>
              <a:t>роведение и участие во всероссийских, региональных и муниципальных мероприятиях – 19,3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Обновление материально-технической базы для формирования у обучающихся  современных технологических и гуманитарных навыков – 3 293, 9 тыс. рублей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Ремонт зданий, установка систем и оборудование систем пожарной и общей безопасности в муниципальных образовательных организациях -2 481,3 тыс. рублей</a:t>
            </a:r>
            <a:endParaRPr lang="ru-RU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683568" y="1484784"/>
            <a:ext cx="1656184" cy="29630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Общее образование</a:t>
            </a:r>
            <a:endParaRPr lang="ru-RU" sz="1000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331640" y="1844824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060809" y="1484785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333 052,8 тыс. рублей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928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251520" y="1632934"/>
            <a:ext cx="7344816" cy="51084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9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03920" y="1785334"/>
            <a:ext cx="7344816" cy="51084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9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55576" y="260648"/>
            <a:ext cx="734481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Font typeface="Wingdings 3" charset="2"/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449180" cy="1320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> 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683568" y="1556792"/>
            <a:ext cx="2880320" cy="288032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Дополнительное образование детей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6328" y="1568304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53 354,8 тыс. рублей</a:t>
            </a:r>
            <a:endParaRPr lang="ru-RU" sz="12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115616" y="1977430"/>
            <a:ext cx="50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83568" y="2164268"/>
            <a:ext cx="6768752" cy="2395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расходы </a:t>
            </a:r>
            <a:r>
              <a:rPr lang="ru-RU" sz="900" b="1" dirty="0" smtClean="0">
                <a:solidFill>
                  <a:prstClr val="black"/>
                </a:solidFill>
              </a:rPr>
              <a:t>на предоставление субсидии на выполнение муниципального задания муниципальным бюджетным образовательным учреждениям дополнительного образования детей – детским школам искусств (по отрасли культура) в </a:t>
            </a:r>
            <a:r>
              <a:rPr lang="ru-RU" sz="900" b="1" dirty="0">
                <a:solidFill>
                  <a:prstClr val="black"/>
                </a:solidFill>
              </a:rPr>
              <a:t>сумме </a:t>
            </a:r>
            <a:r>
              <a:rPr lang="ru-RU" sz="900" b="1" dirty="0" smtClean="0">
                <a:solidFill>
                  <a:prstClr val="black"/>
                </a:solidFill>
              </a:rPr>
              <a:t>27 305,9  </a:t>
            </a:r>
            <a:r>
              <a:rPr lang="ru-RU" sz="900" b="1" dirty="0">
                <a:solidFill>
                  <a:prstClr val="black"/>
                </a:solidFill>
              </a:rPr>
              <a:t>тыс. рублей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prstClr val="black"/>
                </a:solidFill>
              </a:rPr>
              <a:t>материально-техническое оснащение учреждений дополнительного образования детей в сфере культуры в </a:t>
            </a:r>
            <a:r>
              <a:rPr lang="ru-RU" sz="900" b="1" dirty="0">
                <a:solidFill>
                  <a:prstClr val="black"/>
                </a:solidFill>
              </a:rPr>
              <a:t>сумме </a:t>
            </a:r>
            <a:r>
              <a:rPr lang="ru-RU" sz="900" b="1" dirty="0" smtClean="0">
                <a:solidFill>
                  <a:prstClr val="black"/>
                </a:solidFill>
              </a:rPr>
              <a:t>744,3 </a:t>
            </a:r>
            <a:r>
              <a:rPr lang="ru-RU" sz="900" b="1" dirty="0">
                <a:solidFill>
                  <a:prstClr val="black"/>
                </a:solidFill>
              </a:rPr>
              <a:t>тыс. рублей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г</a:t>
            </a:r>
            <a:r>
              <a:rPr lang="ru-RU" sz="900" b="1" dirty="0" smtClean="0">
                <a:solidFill>
                  <a:prstClr val="black"/>
                </a:solidFill>
              </a:rPr>
              <a:t>осподдержка учреждений сферы культуры за счет средств областного бюджета в сумме 20,0 </a:t>
            </a:r>
            <a:r>
              <a:rPr lang="ru-RU" sz="900" b="1" dirty="0">
                <a:solidFill>
                  <a:prstClr val="black"/>
                </a:solidFill>
              </a:rPr>
              <a:t>тыс. рублей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на предоставление субсидии муниципальным бюджетным учреждениям дополнительного образования детей (в сфере образования) в сумме 24 867,1 </a:t>
            </a:r>
            <a:r>
              <a:rPr lang="ru-RU" sz="900" b="1" dirty="0">
                <a:solidFill>
                  <a:prstClr val="black"/>
                </a:solidFill>
              </a:rPr>
              <a:t>тыс. рублей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расходы </a:t>
            </a:r>
            <a:r>
              <a:rPr lang="ru-RU" sz="900" b="1" dirty="0" smtClean="0">
                <a:solidFill>
                  <a:prstClr val="black"/>
                </a:solidFill>
              </a:rPr>
              <a:t>на организацию проведения и участия во всероссийских, региональных и муниципальных мероприятиях – 209,8 </a:t>
            </a:r>
            <a:r>
              <a:rPr lang="ru-RU" sz="900" b="1" dirty="0">
                <a:solidFill>
                  <a:prstClr val="black"/>
                </a:solidFill>
              </a:rPr>
              <a:t>тыс. рублей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к</a:t>
            </a:r>
            <a:r>
              <a:rPr lang="ru-RU" sz="900" b="1" dirty="0" smtClean="0">
                <a:solidFill>
                  <a:prstClr val="black"/>
                </a:solidFill>
              </a:rPr>
              <a:t>апитальный ремонт и материально-техническое оснащение учреждений дополнительного образования детей (в сфере образования) – 207,7 </a:t>
            </a:r>
            <a:r>
              <a:rPr lang="ru-RU" sz="900" b="1" dirty="0">
                <a:solidFill>
                  <a:prstClr val="black"/>
                </a:solidFill>
              </a:rPr>
              <a:t>тыс. </a:t>
            </a:r>
            <a:r>
              <a:rPr lang="ru-RU" sz="900" b="1" dirty="0" smtClean="0">
                <a:solidFill>
                  <a:prstClr val="black"/>
                </a:solidFill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90830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ru-RU" sz="2400" b="1" dirty="0" smtClean="0">
                <a:solidFill>
                  <a:srgbClr val="002060"/>
                </a:solidFill>
              </a:rPr>
              <a:t> 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808344"/>
              </p:ext>
            </p:extLst>
          </p:nvPr>
        </p:nvGraphicFramePr>
        <p:xfrm>
          <a:off x="323528" y="1916832"/>
          <a:ext cx="6634485" cy="450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571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«Образование» в 2019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238422"/>
              </p:ext>
            </p:extLst>
          </p:nvPr>
        </p:nvGraphicFramePr>
        <p:xfrm>
          <a:off x="508000" y="2160588"/>
          <a:ext cx="6800304" cy="4436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834430" y="4149080"/>
            <a:ext cx="4824536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осуществление функций руководства и управления в сфере установленных полномочий – 4 643,1 тыс. рублей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ведение бухгалтерского, налогового и хозяйственного учета обслуживаемых муниципальных учреждений образования – </a:t>
            </a:r>
            <a:r>
              <a:rPr lang="ru-RU" sz="1100" dirty="0"/>
              <a:t> </a:t>
            </a:r>
            <a:r>
              <a:rPr lang="ru-RU" sz="1100" dirty="0" smtClean="0"/>
              <a:t>32 667,1 тыс. рублей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 smtClean="0"/>
              <a:t>субсидия МБУ </a:t>
            </a:r>
            <a:r>
              <a:rPr lang="en-US" sz="1100" dirty="0" smtClean="0"/>
              <a:t>“</a:t>
            </a:r>
            <a:r>
              <a:rPr lang="ru-RU" sz="1100" dirty="0" smtClean="0"/>
              <a:t>Центр развития образования</a:t>
            </a:r>
            <a:r>
              <a:rPr lang="en-US" sz="1100" dirty="0" smtClean="0"/>
              <a:t>” </a:t>
            </a:r>
            <a:r>
              <a:rPr lang="ru-RU" sz="1100" dirty="0" smtClean="0"/>
              <a:t>на осуществление деятельности учреждения 856,4 тыс. рублей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/>
              <a:t>с</a:t>
            </a:r>
            <a:r>
              <a:rPr lang="ru-RU" sz="1100" dirty="0" smtClean="0"/>
              <a:t>убсидия на иные цели на приобретение оргтехники – 80,0 тыс. рублей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dirty="0"/>
              <a:t>п</a:t>
            </a:r>
            <a:r>
              <a:rPr lang="ru-RU" sz="1100" dirty="0" smtClean="0"/>
              <a:t>роведение независимой оценки качества условий оказания услуг в сфере образования  – 20,3 тыс. рублей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7389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Основные характеристики районного бюджета за 2019 год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755576" y="2420888"/>
            <a:ext cx="1440160" cy="36004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Доходы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755576" y="3434965"/>
            <a:ext cx="1440160" cy="360040"/>
          </a:xfrm>
          <a:prstGeom prst="round2Same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Расходы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>
            <a:off x="755576" y="4449042"/>
            <a:ext cx="1440160" cy="360040"/>
          </a:xfrm>
          <a:prstGeom prst="round2Same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Дефицит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267744" y="2780928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267744" y="3795005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267744" y="4796962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987824" y="2924944"/>
            <a:ext cx="27363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859 736,5 тыс. рублей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3939020"/>
            <a:ext cx="2736304" cy="43204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859 815,9 тыс. рублей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940976"/>
            <a:ext cx="2736304" cy="43204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79,4 тыс. рублей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«Культура, кинематография» в 2019 году,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74 014,1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83389"/>
              </p:ext>
            </p:extLst>
          </p:nvPr>
        </p:nvGraphicFramePr>
        <p:xfrm>
          <a:off x="107504" y="1719398"/>
          <a:ext cx="8784976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2132856"/>
            <a:ext cx="3960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В рамках данного подраздела профинансированы мероприятия по</a:t>
            </a:r>
            <a:r>
              <a:rPr lang="en-US" sz="10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библиотечному обслуживанию населения – 17 </a:t>
            </a:r>
            <a:r>
              <a:rPr lang="ru-RU" sz="1000" dirty="0" smtClean="0"/>
              <a:t>486,4 </a:t>
            </a:r>
            <a:r>
              <a:rPr lang="ru-RU" sz="1000" dirty="0" smtClean="0"/>
              <a:t>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музейному делу – </a:t>
            </a:r>
            <a:r>
              <a:rPr lang="ru-RU" sz="1000" dirty="0" smtClean="0"/>
              <a:t>2 </a:t>
            </a:r>
            <a:r>
              <a:rPr lang="ru-RU" sz="1000" dirty="0" smtClean="0"/>
              <a:t>698,5 </a:t>
            </a:r>
            <a:r>
              <a:rPr lang="ru-RU" sz="1000" dirty="0"/>
              <a:t>тыс. </a:t>
            </a:r>
            <a:r>
              <a:rPr lang="ru-RU" sz="1000" dirty="0" smtClean="0"/>
              <a:t>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развитию культурно-досуговой деятельности Калачинского района – </a:t>
            </a:r>
            <a:r>
              <a:rPr lang="ru-RU" sz="1000" dirty="0" smtClean="0"/>
              <a:t>25 730,3 </a:t>
            </a:r>
            <a:r>
              <a:rPr lang="ru-RU" sz="1000" dirty="0"/>
              <a:t>тыс. </a:t>
            </a:r>
            <a:r>
              <a:rPr lang="ru-RU" sz="1000" dirty="0" smtClean="0"/>
              <a:t>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проведению концертов, фестивалей, концертов, праздников и других творческих проектов культурного направления </a:t>
            </a:r>
            <a:r>
              <a:rPr lang="ru-RU" sz="1000" dirty="0" smtClean="0"/>
              <a:t>– </a:t>
            </a:r>
            <a:r>
              <a:rPr lang="ru-RU" sz="1000" dirty="0" smtClean="0"/>
              <a:t>825,4 </a:t>
            </a:r>
            <a:r>
              <a:rPr lang="ru-RU" sz="1000" dirty="0"/>
              <a:t>тыс. </a:t>
            </a:r>
            <a:r>
              <a:rPr lang="ru-RU" sz="1000" dirty="0" smtClean="0"/>
              <a:t>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комплектование </a:t>
            </a:r>
            <a:r>
              <a:rPr lang="ru-RU" sz="1000" dirty="0"/>
              <a:t>книжных фондов библиотек муниципальных образований </a:t>
            </a:r>
            <a:r>
              <a:rPr lang="ru-RU" sz="1000" dirty="0" smtClean="0"/>
              <a:t>– 369,0 </a:t>
            </a:r>
            <a:r>
              <a:rPr lang="ru-RU" sz="1000" dirty="0"/>
              <a:t>тыс. </a:t>
            </a:r>
            <a:r>
              <a:rPr lang="ru-RU" sz="1000" dirty="0" smtClean="0"/>
              <a:t>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мероприятия по организации к проведению мероприятий по вопросам развития библиотечного дела – </a:t>
            </a:r>
            <a:r>
              <a:rPr lang="ru-RU" sz="1000" dirty="0" smtClean="0"/>
              <a:t>23,3 тыс</a:t>
            </a:r>
            <a:r>
              <a:rPr lang="ru-RU" sz="1000" dirty="0" smtClean="0"/>
              <a:t>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р</a:t>
            </a:r>
            <a:r>
              <a:rPr lang="ru-RU" sz="1000" dirty="0" smtClean="0"/>
              <a:t>асходы на материально-техническое оснащение районного дома культуры – </a:t>
            </a:r>
            <a:r>
              <a:rPr lang="ru-RU" sz="1000" dirty="0" smtClean="0"/>
              <a:t>2 328,7 </a:t>
            </a:r>
            <a:r>
              <a:rPr lang="ru-RU" sz="1000" dirty="0" smtClean="0"/>
              <a:t>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расходы на МТО музея – </a:t>
            </a:r>
            <a:r>
              <a:rPr lang="ru-RU" sz="1000" dirty="0" smtClean="0"/>
              <a:t>70,0 </a:t>
            </a:r>
            <a:r>
              <a:rPr lang="ru-RU" sz="1000" dirty="0" smtClean="0"/>
              <a:t>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г</a:t>
            </a:r>
            <a:r>
              <a:rPr lang="ru-RU" sz="1000" dirty="0" smtClean="0"/>
              <a:t>осподдержка лучших учреждений культуры – </a:t>
            </a:r>
            <a:r>
              <a:rPr lang="ru-RU" sz="1000" dirty="0" smtClean="0"/>
              <a:t>103,1 </a:t>
            </a:r>
            <a:r>
              <a:rPr lang="ru-RU" sz="1000" dirty="0" smtClean="0"/>
              <a:t>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материально-техническое оснащение учреждений библиотечного обслуживания населения – </a:t>
            </a:r>
            <a:r>
              <a:rPr lang="ru-RU" sz="1000" dirty="0" smtClean="0"/>
              <a:t>440,1 </a:t>
            </a:r>
            <a:r>
              <a:rPr lang="ru-RU" sz="1000" dirty="0" smtClean="0"/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7136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656154" cy="13208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«Физическая культура и спорт» в 2019 году,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7 231,1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0999179"/>
              </p:ext>
            </p:extLst>
          </p:nvPr>
        </p:nvGraphicFramePr>
        <p:xfrm>
          <a:off x="467544" y="1628800"/>
          <a:ext cx="6450013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054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«Социальная политика» в 2019 году,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35 663,8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7902339"/>
              </p:ext>
            </p:extLst>
          </p:nvPr>
        </p:nvGraphicFramePr>
        <p:xfrm>
          <a:off x="107504" y="1700808"/>
          <a:ext cx="8712968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2996952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В рамках подраздела «Пенсионное обеспечение» отражены расходы на</a:t>
            </a:r>
            <a:r>
              <a:rPr lang="en-US" sz="900" dirty="0" smtClean="0"/>
              <a:t>:</a:t>
            </a:r>
            <a:r>
              <a:rPr lang="ru-RU" sz="900" dirty="0" smtClean="0"/>
              <a:t> </a:t>
            </a:r>
            <a:endParaRPr lang="en-US" sz="9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доплаты к пенсиям муниципальных служащих Калачинского муниципального района – 5 677,4 тыс. рублей</a:t>
            </a:r>
            <a:endParaRPr lang="ru-RU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2996952"/>
            <a:ext cx="223224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 данному подразделу произведены расходы на</a:t>
            </a:r>
            <a:r>
              <a:rPr lang="en-US" sz="9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оказание единовременной материальной помощи гражданам, пострадавшим от пожаров – 659,0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ежемесячная выплата к пенсии лицам, удостоенным звания «Почетный гражданин Калачинского района» - 105,6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в</a:t>
            </a:r>
            <a:r>
              <a:rPr lang="ru-RU" sz="900" dirty="0" smtClean="0"/>
              <a:t>ыплаты социально незащищенным семьям на газификацию жилищного фонда -45,0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молодым семьям социальных выплат на приобретение или строительство жилья – 5 410,4 тыс. рублей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936" y="2996952"/>
            <a:ext cx="2448272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В подразделе «Охрана семьи и детства» отражены расходы на</a:t>
            </a:r>
            <a:r>
              <a:rPr lang="en-US" sz="9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мер социальной поддержки опекунам (попечителям) детей-сирот и детей, оставшихся без попечения родителей – 8 261,8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мер социальной поддержки приёмным родителям –     4 692,4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компенсацию части родительской платы за содержание ребенка в государственных, муниципальных образовательных учреждениях и иных образовательных организациях, реализующих основную общеобразовательную программу дошкольного образования – 3 243,8 тыс. рублей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ежемесячное денежное вознаграждение опекунам (попечителям, приемным родителям) – </a:t>
            </a:r>
            <a:r>
              <a:rPr lang="ru-RU" sz="900" dirty="0"/>
              <a:t>4</a:t>
            </a:r>
            <a:r>
              <a:rPr lang="ru-RU" sz="900" dirty="0" smtClean="0"/>
              <a:t> 660,2 тыс. рублей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0192" y="2996952"/>
            <a:ext cx="259228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 подразделу «Другие вопросы в области социальной политики» прошли расходы на организацию и осуществление деятельности по опеке и попечительству над несовершеннолетними – 2 000,6 тыс. рублей </a:t>
            </a:r>
          </a:p>
          <a:p>
            <a:r>
              <a:rPr lang="ru-RU" sz="900" dirty="0" smtClean="0"/>
              <a:t>Поддержка социально ориентированных некоммерческих организаций – 523,7 тыс. рублей</a:t>
            </a:r>
          </a:p>
          <a:p>
            <a:r>
              <a:rPr lang="ru-RU" sz="900" dirty="0" smtClean="0"/>
              <a:t>Организация деятельности муниципальной комиссии по делам несовершеннолетних и защите их прав – 383,9 тыс. рублей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08402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944186" cy="173928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Расходы районного бюджета по разделу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«Межбюджетные трансферты общего характера бюджетам субъектов Российской Федерации и муниципальных образований» в 2019 году,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52 232,8тыс.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5716788"/>
              </p:ext>
            </p:extLst>
          </p:nvPr>
        </p:nvGraphicFramePr>
        <p:xfrm>
          <a:off x="508000" y="2420938"/>
          <a:ext cx="6450013" cy="362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99792" y="3747889"/>
            <a:ext cx="36724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Выравнивание </a:t>
            </a:r>
            <a:r>
              <a:rPr lang="ru-RU" sz="1100" b="1" dirty="0"/>
              <a:t>уровня бюджетной обеспеченности поселений, входящих в состав муниципального </a:t>
            </a:r>
            <a:r>
              <a:rPr lang="ru-RU" sz="1100" b="1" dirty="0" smtClean="0"/>
              <a:t>района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355565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078882"/>
            <a:ext cx="2016224" cy="20238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 итогам 2019 года присвоено </a:t>
            </a:r>
            <a:r>
              <a:rPr lang="en-US" dirty="0" smtClean="0">
                <a:solidFill>
                  <a:srgbClr val="002060"/>
                </a:solidFill>
              </a:rPr>
              <a:t>II </a:t>
            </a:r>
            <a:r>
              <a:rPr lang="ru-RU" dirty="0" smtClean="0">
                <a:solidFill>
                  <a:srgbClr val="002060"/>
                </a:solidFill>
              </a:rPr>
              <a:t>место по оценке качества организации бюджетного процесса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62969"/>
            <a:ext cx="283845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00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2636912"/>
            <a:ext cx="6449180" cy="13208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Спасибо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за внимание !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82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944186" cy="1320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Доходы районного бюджета за 2019 год,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тыс. рублей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3485744"/>
              </p:ext>
            </p:extLst>
          </p:nvPr>
        </p:nvGraphicFramePr>
        <p:xfrm>
          <a:off x="395536" y="1556792"/>
          <a:ext cx="72008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877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7088202" cy="1320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Доходы районного бюджета за 2018–2019 годы,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5" name="Объект 4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56417"/>
              </p:ext>
            </p:extLst>
          </p:nvPr>
        </p:nvGraphicFramePr>
        <p:xfrm>
          <a:off x="508000" y="2160588"/>
          <a:ext cx="64500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82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09600"/>
            <a:ext cx="6768752" cy="8031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Структура налоговых и неналоговых доходов бюджета в 2019 году,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266 740,8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282621"/>
              </p:ext>
            </p:extLst>
          </p:nvPr>
        </p:nvGraphicFramePr>
        <p:xfrm>
          <a:off x="1403648" y="1412776"/>
          <a:ext cx="741682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169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Динамика налоговых и неналоговых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доходов районного бюджета за 2018-2019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годы,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9190441"/>
              </p:ext>
            </p:extLst>
          </p:nvPr>
        </p:nvGraphicFramePr>
        <p:xfrm>
          <a:off x="179512" y="1700808"/>
          <a:ext cx="741682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38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Структура безвозмездных поступлений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 2019 году, 592 995,6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393974"/>
              </p:ext>
            </p:extLst>
          </p:nvPr>
        </p:nvGraphicFramePr>
        <p:xfrm>
          <a:off x="508000" y="2160588"/>
          <a:ext cx="6450013" cy="4436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11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Динамика безвозмездных поступлений в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районный бюджет в 2018-2019 годах,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тыс. рублей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3332353"/>
              </p:ext>
            </p:extLst>
          </p:nvPr>
        </p:nvGraphicFramePr>
        <p:xfrm>
          <a:off x="755576" y="908720"/>
          <a:ext cx="658428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773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Структура расходов районного бюджета в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2019 году, 859 815,9 тыс. рублей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660438"/>
              </p:ext>
            </p:extLst>
          </p:nvPr>
        </p:nvGraphicFramePr>
        <p:xfrm>
          <a:off x="524572" y="1844824"/>
          <a:ext cx="708833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516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lesStrategy_FacetGreenTheme_16x9_TP103418064" id="{D87256E1-9872-493E-B720-92FCF51AA491}" vid="{31F67606-90CF-4D61-9B50-ABDC4CD7DD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TS103418065</Template>
  <TotalTime>3567</TotalTime>
  <Words>2376</Words>
  <Application>Microsoft Office PowerPoint</Application>
  <PresentationFormat>Экран (4:3)</PresentationFormat>
  <Paragraphs>304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Facet</vt:lpstr>
      <vt:lpstr>Исполнение районного бюджета за 2019 год </vt:lpstr>
      <vt:lpstr>Основные характеристики районного бюджета за 2019 год</vt:lpstr>
      <vt:lpstr>Доходы районного бюджета за 2019 год,  тыс. рублей </vt:lpstr>
      <vt:lpstr>Доходы районного бюджета за 2018–2019 годы, тыс. рублей</vt:lpstr>
      <vt:lpstr>Структура налоговых и неналоговых доходов бюджета в 2019 году,  266 740,8 тыс. рублей</vt:lpstr>
      <vt:lpstr>Динамика налоговых и неналоговых доходов районного бюджета за 2018-2019 годы, тыс. рублей</vt:lpstr>
      <vt:lpstr>Структура безвозмездных поступлений в 2019 году, 592 995,6 тыс. рублей</vt:lpstr>
      <vt:lpstr>Динамика безвозмездных поступлений в  районный бюджет в 2018-2019 годах, тыс. рублей</vt:lpstr>
      <vt:lpstr>Структура расходов районного бюджета в 2019 году, 859 815,9 тыс. рублей</vt:lpstr>
      <vt:lpstr>Динамика расходов по отраслям в 2018-2019 году, тыс. рублей</vt:lpstr>
      <vt:lpstr>Расходы районного бюджета по отрасли «Общегосударственные вопросы» в 2019 году, 78 262,5 тыс. рублей</vt:lpstr>
      <vt:lpstr>Расходы районного бюджета по отрасли  «Национальная экономика» в 2019 году, 17 522,8 тыс. рублей</vt:lpstr>
      <vt:lpstr>Расходы районного бюджета по отрасли “Жилищно-коммунальное хозяйство” в 2019 году</vt:lpstr>
      <vt:lpstr>Расходы районного бюджета по отрасли “Образование” в 2019 году, 565 199,7 тыс. рублей</vt:lpstr>
      <vt:lpstr>Расходы районного бюджета по отрасли “Образование” в 2019 году</vt:lpstr>
      <vt:lpstr>Расходы районного бюджета по отрасли “Образование” в 2019 году</vt:lpstr>
      <vt:lpstr>Расходы районного бюджета по отрасли “Образование” в 2019 году</vt:lpstr>
      <vt:lpstr>Расходы районного бюджета по отрасли  “Образование” в 2019 году</vt:lpstr>
      <vt:lpstr>Расходы районного бюджета по отрасли  «Образование» в 2019 году</vt:lpstr>
      <vt:lpstr>Расходы районного бюджета по отрасли  «Культура, кинематография» в 2019 году,  74 014,1 тыс. рублей</vt:lpstr>
      <vt:lpstr>Расходы районного бюджета по отрасли «Физическая культура и спорт» в 2019 году, 7 231,1 тыс. рублей</vt:lpstr>
      <vt:lpstr>Расходы районного бюджета по отрасли «Социальная политика» в 2019 году, 35 663,8 тыс. рублей</vt:lpstr>
      <vt:lpstr>Расходы районного бюджета по разделу «Межбюджетные трансферты общего характера бюджетам субъектов Российской Федерации и муниципальных образований» в 2019 году, 52 232,8тыс. рублей</vt:lpstr>
      <vt:lpstr>По итогам 2019 года присвоено II место по оценке качества организации бюджетного процесса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районного бюджета за 2013 год</dc:title>
  <dc:creator>User</dc:creator>
  <cp:lastModifiedBy>Пользователь Windows</cp:lastModifiedBy>
  <cp:revision>499</cp:revision>
  <dcterms:modified xsi:type="dcterms:W3CDTF">2021-01-24T11:12:58Z</dcterms:modified>
</cp:coreProperties>
</file>