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drawings/drawing1.xml" ContentType="application/vnd.openxmlformats-officedocument.drawingml.chartshapes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charts/chart10.xml" ContentType="application/vnd.openxmlformats-officedocument.drawingml.char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11.xml" ContentType="application/vnd.openxmlformats-officedocument.drawingml.chart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charts/chart12.xml" ContentType="application/vnd.openxmlformats-officedocument.drawingml.chart+xml"/>
  <Override PartName="/ppt/drawings/drawing2.xml" ContentType="application/vnd.openxmlformats-officedocument.drawingml.chartshapes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charts/chart13.xml" ContentType="application/vnd.openxmlformats-officedocument.drawingml.chart+xml"/>
  <Override PartName="/ppt/charts/chart14.xml" ContentType="application/vnd.openxmlformats-officedocument.drawingml.chart+xml"/>
  <Override PartName="/ppt/drawings/drawing3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style1.xml" ContentType="application/vnd.ms-office.chartstyle+xml"/>
  <Override PartName="/ppt/charts/colors1.xml" ContentType="application/vnd.ms-office.chartcolorstyle+xml"/>
  <Override PartName="/ppt/charts/style4.xml" ContentType="application/vnd.ms-office.chartstyle+xml"/>
  <Override PartName="/ppt/charts/colors4.xml" ContentType="application/vnd.ms-office.chartcolorstyle+xml"/>
  <Override PartName="/ppt/charts/style5.xml" ContentType="application/vnd.ms-office.chartstyle+xml"/>
  <Override PartName="/ppt/charts/colors5.xml" ContentType="application/vnd.ms-office.chartcolor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89" r:id="rId3"/>
    <p:sldId id="258" r:id="rId4"/>
    <p:sldId id="259" r:id="rId5"/>
    <p:sldId id="290" r:id="rId6"/>
    <p:sldId id="261" r:id="rId7"/>
    <p:sldId id="262" r:id="rId8"/>
    <p:sldId id="263" r:id="rId9"/>
    <p:sldId id="264" r:id="rId10"/>
    <p:sldId id="266" r:id="rId11"/>
    <p:sldId id="265" r:id="rId12"/>
    <p:sldId id="267" r:id="rId13"/>
    <p:sldId id="291" r:id="rId14"/>
    <p:sldId id="292" r:id="rId15"/>
    <p:sldId id="269" r:id="rId16"/>
    <p:sldId id="270" r:id="rId17"/>
    <p:sldId id="293" r:id="rId18"/>
    <p:sldId id="294" r:id="rId19"/>
    <p:sldId id="295" r:id="rId20"/>
    <p:sldId id="296" r:id="rId21"/>
    <p:sldId id="297" r:id="rId22"/>
    <p:sldId id="298" r:id="rId23"/>
    <p:sldId id="299" r:id="rId24"/>
    <p:sldId id="301" r:id="rId25"/>
    <p:sldId id="280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0911" autoAdjust="0"/>
    <p:restoredTop sz="94598" autoAdjust="0"/>
  </p:normalViewPr>
  <p:slideViewPr>
    <p:cSldViewPr>
      <p:cViewPr>
        <p:scale>
          <a:sx n="100" d="100"/>
          <a:sy n="100" d="100"/>
        </p:scale>
        <p:origin x="-2184" y="-46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0.xlsx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1.xlsx"/></Relationships>
</file>

<file path=ppt/charts/_rels/chart1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package" Target="../embeddings/Microsoft_Excel_Worksheet12.xlsx"/></Relationships>
</file>

<file path=ppt/charts/_rels/chart1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3.xlsx"/></Relationships>
</file>

<file path=ppt/charts/_rels/chart14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3.xml"/><Relationship Id="rId1" Type="http://schemas.openxmlformats.org/officeDocument/2006/relationships/package" Target="../embeddings/Microsoft_Excel_Worksheet14.xlsx"/></Relationships>
</file>

<file path=ppt/charts/_rels/chart2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5.xlsx"/></Relationships>
</file>

<file path=ppt/charts/_rels/chart6.xml.rels><?xml version="1.0" encoding="UTF-8" standalone="yes"?>
<Relationships xmlns="http://schemas.openxmlformats.org/package/2006/relationships"><Relationship Id="rId3" Type="http://schemas.microsoft.com/office/2011/relationships/chartStyle" Target="style4.xml"/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Microsoft_Excel_Worksheet6.xlsx"/><Relationship Id="rId4" Type="http://schemas.microsoft.com/office/2011/relationships/chartColorStyle" Target="colors4.xml"/></Relationships>
</file>

<file path=ppt/charts/_rels/chart7.xml.rels><?xml version="1.0" encoding="UTF-8" standalone="yes"?>
<Relationships xmlns="http://schemas.openxmlformats.org/package/2006/relationships"><Relationship Id="rId3" Type="http://schemas.microsoft.com/office/2011/relationships/chartStyle" Target="style5.xml"/><Relationship Id="rId2" Type="http://schemas.microsoft.com/office/2011/relationships/chartColorStyle" Target="colors5.xml"/><Relationship Id="rId1" Type="http://schemas.openxmlformats.org/officeDocument/2006/relationships/package" Target="../embeddings/Microsoft_Excel_Worksheet7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8.xlsx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9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4.0564937229196754E-2"/>
          <c:y val="5.3445240091168321E-3"/>
          <c:w val="0.72989042884123989"/>
          <c:h val="0.90892931088464923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25"/>
          <c:dPt>
            <c:idx val="0"/>
            <c:bubble3D val="0"/>
            <c:explosion val="32"/>
            <c:spPr>
              <a:solidFill>
                <a:schemeClr val="accent4">
                  <a:lumMod val="75000"/>
                </a:schemeClr>
              </a:solidFill>
            </c:spPr>
          </c:dPt>
          <c:dPt>
            <c:idx val="1"/>
            <c:bubble3D val="0"/>
            <c:explosion val="0"/>
            <c:spPr>
              <a:solidFill>
                <a:srgbClr val="FFFF00"/>
              </a:solidFill>
              <a:scene3d>
                <a:camera prst="orthographicFront"/>
                <a:lightRig rig="threePt" dir="t"/>
              </a:scene3d>
              <a:sp3d/>
            </c:spPr>
          </c:dPt>
          <c:dLbls>
            <c:numFmt formatCode="0.0%" sourceLinked="0"/>
            <c:dLblPos val="ctr"/>
            <c:showLegendKey val="0"/>
            <c:showVal val="1"/>
            <c:showCatName val="0"/>
            <c:showSerName val="0"/>
            <c:showPercent val="1"/>
            <c:showBubbleSize val="0"/>
            <c:showLeaderLines val="0"/>
          </c:dLbls>
          <c:cat>
            <c:strRef>
              <c:f>Лист1!$A$2:$A$3</c:f>
              <c:strCache>
                <c:ptCount val="2"/>
                <c:pt idx="0">
                  <c:v>Налоговые и неналоговые доходы</c:v>
                </c:pt>
                <c:pt idx="1">
                  <c:v>Безвозмездные поступления</c:v>
                </c:pt>
              </c:strCache>
            </c:strRef>
          </c:cat>
          <c:val>
            <c:numRef>
              <c:f>Лист1!$B$2:$B$3</c:f>
              <c:numCache>
                <c:formatCode>#,##0.0</c:formatCode>
                <c:ptCount val="2"/>
                <c:pt idx="0">
                  <c:v>292592</c:v>
                </c:pt>
                <c:pt idx="1">
                  <c:v>802423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Столбец1</c:v>
                </c:pt>
              </c:strCache>
            </c:strRef>
          </c:tx>
          <c:cat>
            <c:strRef>
              <c:f>Лист1!$A$2:$A$3</c:f>
              <c:strCache>
                <c:ptCount val="2"/>
                <c:pt idx="0">
                  <c:v>Налоговые и неналоговые доходы</c:v>
                </c:pt>
                <c:pt idx="1">
                  <c:v>Безвозмездные поступления</c:v>
                </c:pt>
              </c:strCache>
            </c:strRef>
          </c:cat>
          <c:val>
            <c:numRef>
              <c:f>Лист1!$C$2:$C$3</c:f>
              <c:numCache>
                <c:formatCode>0.0</c:formatCode>
                <c:ptCount val="2"/>
                <c:pt idx="0">
                  <c:v>26.720364561216059</c:v>
                </c:pt>
                <c:pt idx="1">
                  <c:v>73.279635438783941</c:v>
                </c:pt>
              </c:numCache>
            </c:numRef>
          </c:val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  <c:showLeaderLines val="0"/>
        </c:dLbls>
      </c:pie3DChart>
    </c:plotArea>
    <c:legend>
      <c:legendPos val="r"/>
      <c:layout>
        <c:manualLayout>
          <c:xMode val="edge"/>
          <c:yMode val="edge"/>
          <c:x val="0.13671036551494281"/>
          <c:y val="0.68740005319274289"/>
          <c:w val="0.46956560382179763"/>
          <c:h val="0.2408928469227325"/>
        </c:manualLayout>
      </c:layout>
      <c:overlay val="0"/>
      <c:txPr>
        <a:bodyPr/>
        <a:lstStyle/>
        <a:p>
          <a:pPr>
            <a:defRPr b="1">
              <a:solidFill>
                <a:schemeClr val="tx1"/>
              </a:solidFill>
            </a:defRPr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0"/>
      <c:rotY val="10"/>
      <c:depthPercent val="120"/>
      <c:rAngAx val="0"/>
      <c:perspective val="0"/>
    </c:view3D>
    <c:floor>
      <c:thickness val="0"/>
      <c:spPr>
        <a:noFill/>
        <a:ln w="12700">
          <a:noFill/>
        </a:ln>
      </c:spPr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9.8186022733900823E-3"/>
          <c:y val="3.5991824677303795E-2"/>
          <c:w val="0.99018139772660996"/>
          <c:h val="0.53791274221082797"/>
        </c:manualLayout>
      </c:layout>
      <c:bar3DChart>
        <c:barDir val="bar"/>
        <c:grouping val="percent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Общеэкономические                                                                                                                                                                          вопросы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-2.915466850029691E-3"/>
                  <c:y val="-2.9860616037793886E-2"/>
                </c:manualLayout>
              </c:layout>
              <c:tx>
                <c:rich>
                  <a:bodyPr/>
                  <a:lstStyle/>
                  <a:p>
                    <a:r>
                      <a:rPr lang="en-US" sz="1200" b="1" dirty="0" smtClean="0"/>
                      <a:t>1 196,0</a:t>
                    </a:r>
                    <a:endParaRPr lang="en-US" sz="1200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2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Лист1!$B$2</c:f>
              <c:numCache>
                <c:formatCode>#,##0.0</c:formatCode>
                <c:ptCount val="1"/>
                <c:pt idx="0">
                  <c:v>1196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Сельское хозяйство                                                                                                                                                                                        и рыболовство</c:v>
                </c:pt>
              </c:strCache>
            </c:strRef>
          </c:tx>
          <c:spPr>
            <a:solidFill>
              <a:srgbClr val="FFFF00"/>
            </a:solidFill>
          </c:spPr>
          <c:invertIfNegative val="0"/>
          <c:dLbls>
            <c:dLbl>
              <c:idx val="0"/>
              <c:layout>
                <c:manualLayout>
                  <c:x val="4.2413956006890127E-3"/>
                  <c:y val="-1.3046105860851687E-2"/>
                </c:manualLayout>
              </c:layout>
              <c:tx>
                <c:rich>
                  <a:bodyPr/>
                  <a:lstStyle/>
                  <a:p>
                    <a:r>
                      <a:rPr lang="en-US" sz="1200" b="1" dirty="0" smtClean="0"/>
                      <a:t>8 951,6</a:t>
                    </a:r>
                    <a:endParaRPr lang="en-US" sz="1200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2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Лист1!$C$2</c:f>
              <c:numCache>
                <c:formatCode>#,##0.0</c:formatCode>
                <c:ptCount val="1"/>
                <c:pt idx="0">
                  <c:v>8951.6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Другие вопросы в области                                                                                                                                                                  национальной экономики</c:v>
                </c:pt>
              </c:strCache>
            </c:strRef>
          </c:tx>
          <c:spPr>
            <a:solidFill>
              <a:schemeClr val="accent2">
                <a:lumMod val="60000"/>
                <a:lumOff val="40000"/>
              </a:schemeClr>
            </a:solidFill>
          </c:spPr>
          <c:invertIfNegative val="0"/>
          <c:dPt>
            <c:idx val="0"/>
            <c:invertIfNegative val="0"/>
            <c:bubble3D val="0"/>
          </c:dPt>
          <c:dLbls>
            <c:dLbl>
              <c:idx val="0"/>
              <c:layout>
                <c:manualLayout>
                  <c:x val="-3.7030420043418599E-3"/>
                  <c:y val="-1.304610586085168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2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Лист1!$D$2</c:f>
              <c:numCache>
                <c:formatCode>#,##0.0</c:formatCode>
                <c:ptCount val="1"/>
                <c:pt idx="0">
                  <c:v>2165.6</c:v>
                </c:pt>
              </c:numCache>
            </c:numRef>
          </c:val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Дорожное хозяйство                                                                                                                                                                   (дорожные фонды)</c:v>
                </c:pt>
              </c:strCache>
            </c:strRef>
          </c:tx>
          <c:spPr>
            <a:solidFill>
              <a:schemeClr val="accent2">
                <a:lumMod val="75000"/>
              </a:schemeClr>
            </a:solidFill>
          </c:spPr>
          <c:invertIfNegative val="0"/>
          <c:dLbls>
            <c:dLbl>
              <c:idx val="0"/>
              <c:layout>
                <c:manualLayout>
                  <c:x val="9.9953681306804727E-3"/>
                  <c:y val="3.7657852831166909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2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Лист1!$E$2</c:f>
              <c:numCache>
                <c:formatCode>#,##0.0</c:formatCode>
                <c:ptCount val="1"/>
                <c:pt idx="0">
                  <c:v>2201.9</c:v>
                </c:pt>
              </c:numCache>
            </c:numRef>
          </c:val>
        </c:ser>
        <c:ser>
          <c:idx val="4"/>
          <c:order val="4"/>
          <c:tx>
            <c:strRef>
              <c:f>Лист1!$F$1</c:f>
              <c:strCache>
                <c:ptCount val="1"/>
                <c:pt idx="0">
                  <c:v>Транспорт</c:v>
                </c:pt>
              </c:strCache>
            </c:strRef>
          </c:tx>
          <c:spPr>
            <a:solidFill>
              <a:schemeClr val="accent3">
                <a:lumMod val="50000"/>
              </a:schemeClr>
            </a:solidFill>
          </c:spPr>
          <c:invertIfNegative val="0"/>
          <c:dLbls>
            <c:txPr>
              <a:bodyPr/>
              <a:lstStyle/>
              <a:p>
                <a:pPr>
                  <a:defRPr sz="12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Лист1!$F$2</c:f>
              <c:numCache>
                <c:formatCode>#,##0.0</c:formatCode>
                <c:ptCount val="1"/>
                <c:pt idx="0">
                  <c:v>1297.3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46"/>
        <c:gapDepth val="12"/>
        <c:shape val="box"/>
        <c:axId val="230057984"/>
        <c:axId val="230344960"/>
        <c:axId val="0"/>
      </c:bar3DChart>
      <c:catAx>
        <c:axId val="230057984"/>
        <c:scaling>
          <c:orientation val="minMax"/>
        </c:scaling>
        <c:delete val="1"/>
        <c:axPos val="l"/>
        <c:majorTickMark val="out"/>
        <c:minorTickMark val="none"/>
        <c:tickLblPos val="nextTo"/>
        <c:crossAx val="230344960"/>
        <c:crosses val="autoZero"/>
        <c:auto val="1"/>
        <c:lblAlgn val="ctr"/>
        <c:lblOffset val="100"/>
        <c:noMultiLvlLbl val="0"/>
      </c:catAx>
      <c:valAx>
        <c:axId val="230344960"/>
        <c:scaling>
          <c:orientation val="minMax"/>
        </c:scaling>
        <c:delete val="1"/>
        <c:axPos val="b"/>
        <c:numFmt formatCode="0%" sourceLinked="1"/>
        <c:majorTickMark val="out"/>
        <c:minorTickMark val="none"/>
        <c:tickLblPos val="nextTo"/>
        <c:crossAx val="230057984"/>
        <c:crosses val="autoZero"/>
        <c:crossBetween val="between"/>
      </c:valAx>
    </c:plotArea>
    <c:legend>
      <c:legendPos val="b"/>
      <c:legendEntry>
        <c:idx val="0"/>
        <c:txPr>
          <a:bodyPr/>
          <a:lstStyle/>
          <a:p>
            <a:pPr>
              <a:defRPr sz="800" b="1"/>
            </a:pPr>
            <a:endParaRPr lang="ru-RU"/>
          </a:p>
        </c:txPr>
      </c:legendEntry>
      <c:legendEntry>
        <c:idx val="1"/>
        <c:txPr>
          <a:bodyPr/>
          <a:lstStyle/>
          <a:p>
            <a:pPr>
              <a:defRPr sz="800" b="1"/>
            </a:pPr>
            <a:endParaRPr lang="ru-RU"/>
          </a:p>
        </c:txPr>
      </c:legendEntry>
      <c:legendEntry>
        <c:idx val="2"/>
        <c:txPr>
          <a:bodyPr/>
          <a:lstStyle/>
          <a:p>
            <a:pPr>
              <a:defRPr sz="800" b="1"/>
            </a:pPr>
            <a:endParaRPr lang="ru-RU"/>
          </a:p>
        </c:txPr>
      </c:legendEntry>
      <c:legendEntry>
        <c:idx val="3"/>
        <c:txPr>
          <a:bodyPr/>
          <a:lstStyle/>
          <a:p>
            <a:pPr>
              <a:defRPr sz="800" b="1"/>
            </a:pPr>
            <a:endParaRPr lang="ru-RU"/>
          </a:p>
        </c:txPr>
      </c:legendEntry>
      <c:layout>
        <c:manualLayout>
          <c:xMode val="edge"/>
          <c:yMode val="edge"/>
          <c:x val="3.9542302690944525E-2"/>
          <c:y val="0.56091843486081094"/>
          <c:w val="0.91394357353864519"/>
          <c:h val="0.26152495401745485"/>
        </c:manualLayout>
      </c:layout>
      <c:overlay val="0"/>
      <c:spPr>
        <a:effectLst>
          <a:outerShdw sx="1000" sy="1000" algn="ctr" rotWithShape="0">
            <a:srgbClr val="000000"/>
          </a:outerShdw>
        </a:effectLst>
      </c:spPr>
      <c:txPr>
        <a:bodyPr/>
        <a:lstStyle/>
        <a:p>
          <a:pPr>
            <a:defRPr sz="900" b="1"/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50"/>
      <c:rotY val="7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5.3115923627533451E-2"/>
          <c:y val="3.9774316263710155E-2"/>
          <c:w val="0.51193359467995625"/>
          <c:h val="0.9267763351964724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21"/>
          <c:dPt>
            <c:idx val="3"/>
            <c:bubble3D val="0"/>
            <c:spPr>
              <a:solidFill>
                <a:srgbClr val="FFFF00"/>
              </a:solidFill>
            </c:spPr>
          </c:dPt>
          <c:dLbls>
            <c:dLbl>
              <c:idx val="1"/>
              <c:layout>
                <c:manualLayout>
                  <c:x val="0.11328364308727602"/>
                  <c:y val="-9.889566004505874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1.3574549917734009E-2"/>
                  <c:y val="-1.97493994292073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1.5679408637135555E-2"/>
                  <c:y val="4.2545363812035459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Лист1!$A$2:$A$6</c:f>
              <c:strCache>
                <c:ptCount val="5"/>
                <c:pt idx="0">
                  <c:v>Дошкольное образование</c:v>
                </c:pt>
                <c:pt idx="1">
                  <c:v>Общее образование</c:v>
                </c:pt>
                <c:pt idx="2">
                  <c:v>Дополнительное образование детей</c:v>
                </c:pt>
                <c:pt idx="3">
                  <c:v>Молодежная политика</c:v>
                </c:pt>
                <c:pt idx="4">
                  <c:v>Другие вопросы в области образования</c:v>
                </c:pt>
              </c:strCache>
            </c:strRef>
          </c:cat>
          <c:val>
            <c:numRef>
              <c:f>Лист1!$B$2:$B$6</c:f>
              <c:numCache>
                <c:formatCode>#,##0.0</c:formatCode>
                <c:ptCount val="5"/>
                <c:pt idx="0">
                  <c:v>125192.4</c:v>
                </c:pt>
                <c:pt idx="1">
                  <c:v>396560</c:v>
                </c:pt>
                <c:pt idx="2">
                  <c:v>73571.8</c:v>
                </c:pt>
                <c:pt idx="3">
                  <c:v>15400.2</c:v>
                </c:pt>
                <c:pt idx="4">
                  <c:v>45133.7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>
        <c:manualLayout>
          <c:xMode val="edge"/>
          <c:yMode val="edge"/>
          <c:x val="0.66582337412245196"/>
          <c:y val="0.10119549558245805"/>
          <c:w val="0.32236276112931866"/>
          <c:h val="0.80050030870886846"/>
        </c:manualLayout>
      </c:layout>
      <c:overlay val="0"/>
      <c:txPr>
        <a:bodyPr/>
        <a:lstStyle/>
        <a:p>
          <a:pPr>
            <a:defRPr sz="1400"/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195"/>
      <c:depthPercent val="100"/>
      <c:rAngAx val="0"/>
      <c:perspective val="3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0.48683076049479784"/>
          <c:y val="0.62794061459527317"/>
          <c:w val="0.39069724326756333"/>
          <c:h val="0.35491007862599339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spPr>
            <a:solidFill>
              <a:srgbClr val="FFFF00"/>
            </a:solidFill>
          </c:spPr>
          <c:explosion val="20"/>
          <c:dPt>
            <c:idx val="0"/>
            <c:bubble3D val="0"/>
            <c:spPr>
              <a:solidFill>
                <a:schemeClr val="accent2">
                  <a:lumMod val="75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Pt>
            <c:idx val="1"/>
            <c:bubble3D val="0"/>
            <c:spPr>
              <a:solidFill>
                <a:srgbClr val="FFFF00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Lbls>
            <c:dLbl>
              <c:idx val="0"/>
              <c:layout>
                <c:manualLayout>
                  <c:x val="6.3645254411659663E-2"/>
                  <c:y val="8.8531059664143277E-2"/>
                </c:manualLayout>
              </c:layout>
              <c:tx>
                <c:rich>
                  <a:bodyPr/>
                  <a:lstStyle/>
                  <a:p>
                    <a:r>
                      <a:rPr lang="ru-RU" b="1" dirty="0" smtClean="0">
                        <a:solidFill>
                          <a:schemeClr val="tx1"/>
                        </a:solidFill>
                      </a:rPr>
                      <a:t>93 450,9</a:t>
                    </a:r>
                  </a:p>
                  <a:p>
                    <a:r>
                      <a:rPr lang="ru-RU" b="1" dirty="0" smtClean="0">
                        <a:solidFill>
                          <a:schemeClr val="tx1"/>
                        </a:solidFill>
                      </a:rPr>
                      <a:t>77,4</a:t>
                    </a:r>
                    <a:r>
                      <a:rPr lang="ru-RU" b="1" baseline="0" dirty="0" smtClean="0">
                        <a:solidFill>
                          <a:schemeClr val="tx1"/>
                        </a:solidFill>
                      </a:rPr>
                      <a:t> </a:t>
                    </a:r>
                    <a:r>
                      <a:rPr lang="ru-RU" b="1" dirty="0" smtClean="0">
                        <a:solidFill>
                          <a:schemeClr val="tx1"/>
                        </a:solidFill>
                      </a:rPr>
                      <a:t>%</a:t>
                    </a:r>
                    <a:endParaRPr lang="en-US" dirty="0"/>
                  </a:p>
                </c:rich>
              </c:tx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tx>
                <c:rich>
                  <a:bodyPr/>
                  <a:lstStyle/>
                  <a:p>
                    <a:r>
                      <a:rPr lang="ru-RU" b="1" dirty="0" smtClean="0">
                        <a:solidFill>
                          <a:schemeClr val="tx1"/>
                        </a:solidFill>
                      </a:rPr>
                      <a:t>27 304,0</a:t>
                    </a:r>
                  </a:p>
                  <a:p>
                    <a:r>
                      <a:rPr lang="ru-RU" b="1" dirty="0" smtClean="0">
                        <a:solidFill>
                          <a:schemeClr val="tx1"/>
                        </a:solidFill>
                      </a:rPr>
                      <a:t>22,6</a:t>
                    </a:r>
                    <a:r>
                      <a:rPr lang="ru-RU" b="1" baseline="0" dirty="0" smtClean="0">
                        <a:solidFill>
                          <a:schemeClr val="tx1"/>
                        </a:solidFill>
                      </a:rPr>
                      <a:t> </a:t>
                    </a:r>
                    <a:r>
                      <a:rPr lang="ru-RU" b="1" dirty="0" smtClean="0">
                        <a:solidFill>
                          <a:schemeClr val="tx1"/>
                        </a:solidFill>
                      </a:rPr>
                      <a:t>%</a:t>
                    </a:r>
                    <a:endParaRPr lang="en-US" dirty="0"/>
                  </a:p>
                </c:rich>
              </c:tx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bestFit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Лист1!$A$2:$A$3</c:f>
              <c:strCache>
                <c:ptCount val="2"/>
                <c:pt idx="0">
                  <c:v>Культура</c:v>
                </c:pt>
                <c:pt idx="1">
                  <c:v>Другие вопросы в области культуры, кинематографии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93450.9</c:v>
                </c:pt>
                <c:pt idx="1">
                  <c:v>27304</c:v>
                </c:pt>
              </c:numCache>
            </c:numRef>
          </c:val>
        </c:ser>
        <c:dLbls>
          <c:dLblPos val="bestFit"/>
          <c:showLegendKey val="0"/>
          <c:showVal val="1"/>
          <c:showCatName val="0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1.525575749036015E-2"/>
          <c:y val="7.49539652811659E-3"/>
          <c:w val="0.94889682537531961"/>
          <c:h val="5.6908140824155774E-2"/>
        </c:manualLayout>
      </c:layout>
      <c:overlay val="1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1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1">
    <c:autoUpdate val="0"/>
  </c:externalData>
  <c:userShapes r:id="rId2"/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  <c:spPr>
        <a:noFill/>
        <a:ln w="12700">
          <a:noFill/>
        </a:ln>
      </c:spPr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2.1658871075143568E-2"/>
          <c:y val="3.5991824677303795E-2"/>
          <c:w val="0.95668225784971284"/>
          <c:h val="0.73126433664233381"/>
        </c:manualLayout>
      </c:layout>
      <c:bar3DChart>
        <c:barDir val="bar"/>
        <c:grouping val="percent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Пенсионное обеспечение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-2.9153096855170364E-3"/>
                  <c:y val="0.19711780390414138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6</a:t>
                    </a:r>
                    <a:r>
                      <a:rPr lang="ru-RU" dirty="0" smtClean="0"/>
                      <a:t> </a:t>
                    </a:r>
                    <a:r>
                      <a:rPr lang="en-US" dirty="0" smtClean="0"/>
                      <a:t>024,2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4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Лист1!$B$2</c:f>
              <c:numCache>
                <c:formatCode>General</c:formatCode>
                <c:ptCount val="1"/>
                <c:pt idx="0">
                  <c:v>6024.2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Социальное обеспечение                                                                                                                                                                          населения</c:v>
                </c:pt>
              </c:strCache>
            </c:strRef>
          </c:tx>
          <c:spPr>
            <a:solidFill>
              <a:schemeClr val="accent2">
                <a:lumMod val="40000"/>
                <a:lumOff val="60000"/>
              </a:schemeClr>
            </a:solidFill>
          </c:spPr>
          <c:invertIfNegative val="0"/>
          <c:dLbls>
            <c:dLbl>
              <c:idx val="0"/>
              <c:layout>
                <c:manualLayout>
                  <c:x val="5.8302750566741439E-3"/>
                  <c:y val="0.19711862080683845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1</a:t>
                    </a:r>
                    <a:r>
                      <a:rPr lang="ru-RU" dirty="0" smtClean="0"/>
                      <a:t> </a:t>
                    </a:r>
                    <a:r>
                      <a:rPr lang="en-US" dirty="0" smtClean="0"/>
                      <a:t>643,5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4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Лист1!$C$2</c:f>
              <c:numCache>
                <c:formatCode>General</c:formatCode>
                <c:ptCount val="1"/>
                <c:pt idx="0">
                  <c:v>1643.5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Охрана семьи и детства</c:v>
                </c:pt>
              </c:strCache>
            </c:strRef>
          </c:tx>
          <c:invertIfNegative val="0"/>
          <c:dPt>
            <c:idx val="0"/>
            <c:invertIfNegative val="0"/>
            <c:bubble3D val="0"/>
            <c:spPr>
              <a:solidFill>
                <a:srgbClr val="FFFF00"/>
              </a:solidFill>
            </c:spPr>
          </c:dPt>
          <c:dLbls>
            <c:dLbl>
              <c:idx val="0"/>
              <c:layout>
                <c:manualLayout>
                  <c:x val="5.830389828127453E-3"/>
                  <c:y val="0.19711862080683845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21</a:t>
                    </a:r>
                    <a:r>
                      <a:rPr lang="ru-RU" dirty="0" smtClean="0"/>
                      <a:t> </a:t>
                    </a:r>
                    <a:r>
                      <a:rPr lang="en-US" dirty="0" smtClean="0"/>
                      <a:t>129,3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4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Лист1!$D$2</c:f>
              <c:numCache>
                <c:formatCode>General</c:formatCode>
                <c:ptCount val="1"/>
                <c:pt idx="0">
                  <c:v>21129.3</c:v>
                </c:pt>
              </c:numCache>
            </c:numRef>
          </c:val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Другие вопросы в области                                                                                                                                                                                                  социальной политики</c:v>
                </c:pt>
              </c:strCache>
            </c:strRef>
          </c:tx>
          <c:spPr>
            <a:solidFill>
              <a:schemeClr val="accent2">
                <a:lumMod val="75000"/>
              </a:schemeClr>
            </a:solidFill>
          </c:spPr>
          <c:invertIfNegative val="0"/>
          <c:dLbls>
            <c:dLbl>
              <c:idx val="0"/>
              <c:layout>
                <c:manualLayout>
                  <c:x val="-2.2954290661919107E-7"/>
                  <c:y val="0.19711780390414138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3</a:t>
                    </a:r>
                    <a:r>
                      <a:rPr lang="ru-RU" dirty="0" smtClean="0"/>
                      <a:t> </a:t>
                    </a:r>
                    <a:r>
                      <a:rPr lang="en-US" dirty="0" smtClean="0"/>
                      <a:t>432,9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4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Лист1!$E$2</c:f>
              <c:numCache>
                <c:formatCode>General</c:formatCode>
                <c:ptCount val="1"/>
                <c:pt idx="0">
                  <c:v>3432.9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shape val="box"/>
        <c:axId val="222399488"/>
        <c:axId val="146464064"/>
        <c:axId val="0"/>
      </c:bar3DChart>
      <c:catAx>
        <c:axId val="222399488"/>
        <c:scaling>
          <c:orientation val="minMax"/>
        </c:scaling>
        <c:delete val="1"/>
        <c:axPos val="l"/>
        <c:majorTickMark val="out"/>
        <c:minorTickMark val="none"/>
        <c:tickLblPos val="nextTo"/>
        <c:crossAx val="146464064"/>
        <c:crosses val="autoZero"/>
        <c:auto val="1"/>
        <c:lblAlgn val="ctr"/>
        <c:lblOffset val="100"/>
        <c:noMultiLvlLbl val="0"/>
      </c:catAx>
      <c:valAx>
        <c:axId val="146464064"/>
        <c:scaling>
          <c:orientation val="minMax"/>
        </c:scaling>
        <c:delete val="1"/>
        <c:axPos val="b"/>
        <c:numFmt formatCode="0%" sourceLinked="1"/>
        <c:majorTickMark val="out"/>
        <c:minorTickMark val="none"/>
        <c:tickLblPos val="nextTo"/>
        <c:crossAx val="222399488"/>
        <c:crosses val="autoZero"/>
        <c:crossBetween val="between"/>
      </c:valAx>
    </c:plotArea>
    <c:legend>
      <c:legendPos val="b"/>
      <c:layout>
        <c:manualLayout>
          <c:xMode val="edge"/>
          <c:yMode val="edge"/>
          <c:x val="4.3893653689534955E-2"/>
          <c:y val="0.76580216577243043"/>
          <c:w val="0.80671373979566996"/>
          <c:h val="0.22382316997457799"/>
        </c:manualLayout>
      </c:layout>
      <c:overlay val="0"/>
      <c:txPr>
        <a:bodyPr/>
        <a:lstStyle/>
        <a:p>
          <a:pPr>
            <a:defRPr sz="900" b="1"/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2.1658871075143568E-2"/>
          <c:y val="3.857957569094584E-2"/>
          <c:w val="0.31821811832007163"/>
          <c:h val="0.92284084861810833"/>
        </c:manualLayout>
      </c:layout>
      <c:bar3DChart>
        <c:barDir val="col"/>
        <c:grouping val="percent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Прочие межбюджетные трансферты общего характера</c:v>
                </c:pt>
              </c:strCache>
            </c:strRef>
          </c:tx>
          <c:spPr>
            <a:solidFill>
              <a:schemeClr val="accent2">
                <a:lumMod val="75000"/>
              </a:schemeClr>
            </a:solidFill>
            <a:ln>
              <a:noFill/>
            </a:ln>
            <a:effectLst/>
            <a:sp3d/>
          </c:spPr>
          <c:invertIfNegative val="0"/>
          <c:dLbls>
            <c:dLbl>
              <c:idx val="0"/>
              <c:layout>
                <c:manualLayout>
                  <c:x val="-0.10238739053704232"/>
                  <c:y val="-2.2385620956076008E-3"/>
                </c:manualLayout>
              </c:layout>
              <c:tx>
                <c:rich>
                  <a:bodyPr/>
                  <a:lstStyle/>
                  <a:p>
                    <a:r>
                      <a:rPr lang="ru-RU" b="1" dirty="0" smtClean="0">
                        <a:solidFill>
                          <a:schemeClr val="tx1"/>
                        </a:solidFill>
                      </a:rPr>
                      <a:t>1 450,0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Лист1!$B$2</c:f>
              <c:numCache>
                <c:formatCode>General</c:formatCode>
                <c:ptCount val="1"/>
                <c:pt idx="0">
                  <c:v>1450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Дотации на выравнивание бюджетной обеспеченности субъектов Российской Федерации и муниципальных образований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  <a:sp3d/>
          </c:spPr>
          <c:invertIfNegative val="0"/>
          <c:dPt>
            <c:idx val="0"/>
            <c:invertIfNegative val="0"/>
            <c:bubble3D val="0"/>
            <c:spPr>
              <a:solidFill>
                <a:srgbClr val="FFFF00"/>
              </a:solidFill>
              <a:ln>
                <a:noFill/>
              </a:ln>
              <a:effectLst/>
              <a:sp3d/>
            </c:spPr>
          </c:dPt>
          <c:dLbls>
            <c:dLbl>
              <c:idx val="0"/>
              <c:layout>
                <c:manualLayout>
                  <c:x val="-9.4511437418808297E-2"/>
                  <c:y val="-7.0144683074446984E-3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197" b="1" i="0" u="none" strike="noStrike" kern="1200" baseline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ru-RU" dirty="0" smtClean="0"/>
                      <a:t>51 659,9</a:t>
                    </a:r>
                    <a:endParaRPr lang="en-US" dirty="0"/>
                  </a:p>
                </c:rich>
              </c:tx>
              <c:numFmt formatCode="#,##0.00" sourceLinked="0"/>
              <c:spPr>
                <a:noFill/>
                <a:ln>
                  <a:noFill/>
                </a:ln>
                <a:effectLst/>
              </c:spPr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Лист1!$C$2</c:f>
              <c:numCache>
                <c:formatCode>General</c:formatCode>
                <c:ptCount val="1"/>
                <c:pt idx="0">
                  <c:v>51659.9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218"/>
        <c:gapDepth val="216"/>
        <c:shape val="box"/>
        <c:axId val="221228544"/>
        <c:axId val="231859328"/>
        <c:axId val="0"/>
      </c:bar3DChart>
      <c:catAx>
        <c:axId val="221228544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231859328"/>
        <c:crosses val="autoZero"/>
        <c:auto val="1"/>
        <c:lblAlgn val="ctr"/>
        <c:lblOffset val="100"/>
        <c:noMultiLvlLbl val="0"/>
      </c:catAx>
      <c:valAx>
        <c:axId val="231859328"/>
        <c:scaling>
          <c:orientation val="minMax"/>
        </c:scaling>
        <c:delete val="1"/>
        <c:axPos val="l"/>
        <c:numFmt formatCode="0%" sourceLinked="1"/>
        <c:majorTickMark val="none"/>
        <c:minorTickMark val="none"/>
        <c:tickLblPos val="nextTo"/>
        <c:crossAx val="22122854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31284417566290174"/>
          <c:y val="3.7586227792871497E-2"/>
          <c:w val="0.57886146896138047"/>
          <c:h val="0.82052574966417868"/>
        </c:manualLayout>
      </c:layout>
      <c:overlay val="0"/>
      <c:txPr>
        <a:bodyPr/>
        <a:lstStyle/>
        <a:p>
          <a:pPr>
            <a:defRPr sz="1100" b="1">
              <a:solidFill>
                <a:schemeClr val="tx1"/>
              </a:solidFill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1">
    <c:autoUpdate val="0"/>
  </c:externalData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bar"/>
        <c:grouping val="percent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Налоговые и неналоговые доходы</c:v>
                </c:pt>
              </c:strCache>
            </c:strRef>
          </c:tx>
          <c:spPr>
            <a:solidFill>
              <a:schemeClr val="bg2"/>
            </a:solidFill>
            <a:ln>
              <a:noFill/>
            </a:ln>
            <a:effectLst/>
            <a:sp3d/>
          </c:spPr>
          <c:invertIfNegative val="0"/>
          <c:cat>
            <c:strRef>
              <c:f>Лист1!$A$2:$A$3</c:f>
              <c:strCache>
                <c:ptCount val="2"/>
                <c:pt idx="0">
                  <c:v>2020 год</c:v>
                </c:pt>
                <c:pt idx="1">
                  <c:v>2021 год</c:v>
                </c:pt>
              </c:strCache>
            </c:strRef>
          </c:cat>
          <c:val>
            <c:numRef>
              <c:f>Лист1!$B$2:$B$3</c:f>
              <c:numCache>
                <c:formatCode>#,##0.0</c:formatCode>
                <c:ptCount val="2"/>
                <c:pt idx="0">
                  <c:v>288728.7</c:v>
                </c:pt>
                <c:pt idx="1">
                  <c:v>292592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Безвозмездные поступления</c:v>
                </c:pt>
              </c:strCache>
            </c:strRef>
          </c:tx>
          <c:spPr>
            <a:solidFill>
              <a:schemeClr val="accent4">
                <a:lumMod val="75000"/>
              </a:schemeClr>
            </a:solidFill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/>
              <a:bevelB/>
            </a:sp3d>
          </c:spPr>
          <c:invertIfNegative val="0"/>
          <c:cat>
            <c:strRef>
              <c:f>Лист1!$A$2:$A$3</c:f>
              <c:strCache>
                <c:ptCount val="2"/>
                <c:pt idx="0">
                  <c:v>2020 год</c:v>
                </c:pt>
                <c:pt idx="1">
                  <c:v>2021 год</c:v>
                </c:pt>
              </c:strCache>
            </c:strRef>
          </c:cat>
          <c:val>
            <c:numRef>
              <c:f>Лист1!$C$2:$C$3</c:f>
              <c:numCache>
                <c:formatCode>#,##0.0</c:formatCode>
                <c:ptCount val="2"/>
                <c:pt idx="0">
                  <c:v>657360.19999999995</c:v>
                </c:pt>
                <c:pt idx="1">
                  <c:v>802423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shape val="cylinder"/>
        <c:axId val="139081216"/>
        <c:axId val="199985984"/>
        <c:axId val="0"/>
      </c:bar3DChart>
      <c:catAx>
        <c:axId val="139081216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1" i="0" u="none" strike="noStrike" kern="1200" baseline="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99985984"/>
        <c:crosses val="autoZero"/>
        <c:auto val="1"/>
        <c:lblAlgn val="ctr"/>
        <c:lblOffset val="100"/>
        <c:noMultiLvlLbl val="0"/>
      </c:catAx>
      <c:valAx>
        <c:axId val="199985984"/>
        <c:scaling>
          <c:orientation val="minMax"/>
        </c:scaling>
        <c:delete val="1"/>
        <c:axPos val="b"/>
        <c:numFmt formatCode="0%" sourceLinked="1"/>
        <c:majorTickMark val="none"/>
        <c:minorTickMark val="none"/>
        <c:tickLblPos val="nextTo"/>
        <c:crossAx val="13908121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1" i="0" u="none" strike="noStrike" kern="1200" baseline="0">
              <a:solidFill>
                <a:srgbClr val="002060"/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220"/>
      <c:rAngAx val="0"/>
      <c:perspective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3.751070336391437E-2"/>
          <c:y val="2.4226288577267548E-2"/>
          <c:w val="0.55751529051987769"/>
          <c:h val="0.82237420302684983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46"/>
          <c:dPt>
            <c:idx val="1"/>
            <c:bubble3D val="0"/>
            <c:spPr>
              <a:ln w="63500"/>
            </c:spPr>
          </c:dPt>
          <c:dLbls>
            <c:numFmt formatCode="0.0%" sourceLinked="0"/>
            <c:txPr>
              <a:bodyPr/>
              <a:lstStyle/>
              <a:p>
                <a:pPr>
                  <a:defRPr sz="12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1"/>
            <c:showBubbleSize val="0"/>
            <c:showLeaderLines val="1"/>
          </c:dLbls>
          <c:cat>
            <c:strRef>
              <c:f>Лист1!$A$2:$A$14</c:f>
              <c:strCache>
                <c:ptCount val="13"/>
                <c:pt idx="0">
                  <c:v>Налог на доходы физических лиц</c:v>
                </c:pt>
                <c:pt idx="1">
                  <c:v>Акцизы по подакцизным товарам</c:v>
                </c:pt>
                <c:pt idx="2">
                  <c:v>Налог, взимаемый в связи с применением упрощенной системы налогообложения</c:v>
                </c:pt>
                <c:pt idx="3">
                  <c:v>Единый налог на вмененный доход для отдельных видов деятельности</c:v>
                </c:pt>
                <c:pt idx="4">
                  <c:v>Единый сельскохозяйственный налог</c:v>
                </c:pt>
                <c:pt idx="5">
                  <c:v>Налог, взимаемый в связи с применением патентной системы</c:v>
                </c:pt>
                <c:pt idx="6">
                  <c:v>Государственная пошлина</c:v>
                </c:pt>
                <c:pt idx="7">
                  <c:v>Задолженность и перерасчеты по отмененным налогам, сборам и иным обязательным платежам</c:v>
                </c:pt>
                <c:pt idx="8">
                  <c:v>Доходы от использования имущества, находящегося в муниципальной собственности</c:v>
                </c:pt>
                <c:pt idx="9">
                  <c:v>Платежи при пользовании природными ресурсами</c:v>
                </c:pt>
                <c:pt idx="10">
                  <c:v>Доходы от оказания платных услуг и компенсации затрат государства</c:v>
                </c:pt>
                <c:pt idx="11">
                  <c:v>Доходы от продажи материальных и нематериальных активов</c:v>
                </c:pt>
                <c:pt idx="12">
                  <c:v>Штрафы, санкции, возмещение ущерба</c:v>
                </c:pt>
              </c:strCache>
            </c:strRef>
          </c:cat>
          <c:val>
            <c:numRef>
              <c:f>Лист1!$B$2:$B$14</c:f>
              <c:numCache>
                <c:formatCode>#,##0.0</c:formatCode>
                <c:ptCount val="13"/>
                <c:pt idx="0">
                  <c:v>220938.7</c:v>
                </c:pt>
                <c:pt idx="1">
                  <c:v>2067.3000000000002</c:v>
                </c:pt>
                <c:pt idx="2">
                  <c:v>14929.3</c:v>
                </c:pt>
                <c:pt idx="3">
                  <c:v>3768.7</c:v>
                </c:pt>
                <c:pt idx="4">
                  <c:v>16900.7</c:v>
                </c:pt>
                <c:pt idx="5">
                  <c:v>7140.9</c:v>
                </c:pt>
                <c:pt idx="6">
                  <c:v>5844.7</c:v>
                </c:pt>
                <c:pt idx="7">
                  <c:v>25.1</c:v>
                </c:pt>
                <c:pt idx="8">
                  <c:v>13847</c:v>
                </c:pt>
                <c:pt idx="9">
                  <c:v>73.099999999999994</c:v>
                </c:pt>
                <c:pt idx="10">
                  <c:v>1576.7</c:v>
                </c:pt>
                <c:pt idx="11">
                  <c:v>4135.5</c:v>
                </c:pt>
                <c:pt idx="12">
                  <c:v>1344.3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Столбец1</c:v>
                </c:pt>
              </c:strCache>
            </c:strRef>
          </c:tx>
          <c:explosion val="25"/>
          <c:cat>
            <c:strRef>
              <c:f>Лист1!$A$2:$A$14</c:f>
              <c:strCache>
                <c:ptCount val="13"/>
                <c:pt idx="0">
                  <c:v>Налог на доходы физических лиц</c:v>
                </c:pt>
                <c:pt idx="1">
                  <c:v>Акцизы по подакцизным товарам</c:v>
                </c:pt>
                <c:pt idx="2">
                  <c:v>Налог, взимаемый в связи с применением упрощенной системы налогообложения</c:v>
                </c:pt>
                <c:pt idx="3">
                  <c:v>Единый налог на вмененный доход для отдельных видов деятельности</c:v>
                </c:pt>
                <c:pt idx="4">
                  <c:v>Единый сельскохозяйственный налог</c:v>
                </c:pt>
                <c:pt idx="5">
                  <c:v>Налог, взимаемый в связи с применением патентной системы</c:v>
                </c:pt>
                <c:pt idx="6">
                  <c:v>Государственная пошлина</c:v>
                </c:pt>
                <c:pt idx="7">
                  <c:v>Задолженность и перерасчеты по отмененным налогам, сборам и иным обязательным платежам</c:v>
                </c:pt>
                <c:pt idx="8">
                  <c:v>Доходы от использования имущества, находящегося в муниципальной собственности</c:v>
                </c:pt>
                <c:pt idx="9">
                  <c:v>Платежи при пользовании природными ресурсами</c:v>
                </c:pt>
                <c:pt idx="10">
                  <c:v>Доходы от оказания платных услуг и компенсации затрат государства</c:v>
                </c:pt>
                <c:pt idx="11">
                  <c:v>Доходы от продажи материальных и нематериальных активов</c:v>
                </c:pt>
                <c:pt idx="12">
                  <c:v>Штрафы, санкции, возмещение ущерба</c:v>
                </c:pt>
              </c:strCache>
            </c:strRef>
          </c:cat>
          <c:val>
            <c:numRef>
              <c:f>Лист1!$C$2:$C$14</c:f>
              <c:numCache>
                <c:formatCode>0.0</c:formatCode>
                <c:ptCount val="13"/>
                <c:pt idx="0">
                  <c:v>75.510847870071643</c:v>
                </c:pt>
                <c:pt idx="1">
                  <c:v>0.70654700060152031</c:v>
                </c:pt>
                <c:pt idx="2">
                  <c:v>5.1024293213758405</c:v>
                </c:pt>
                <c:pt idx="3">
                  <c:v>1.2880393175479847</c:v>
                </c:pt>
                <c:pt idx="4">
                  <c:v>5.7762003062284686</c:v>
                </c:pt>
                <c:pt idx="5">
                  <c:v>2.4405657024115492</c:v>
                </c:pt>
                <c:pt idx="6">
                  <c:v>1.9975597418931481</c:v>
                </c:pt>
                <c:pt idx="7">
                  <c:v>8.578498386832176E-3</c:v>
                </c:pt>
                <c:pt idx="8">
                  <c:v>4.732528572209767</c:v>
                </c:pt>
                <c:pt idx="9">
                  <c:v>2.4983594903483348E-2</c:v>
                </c:pt>
                <c:pt idx="10">
                  <c:v>0.53887324328758135</c:v>
                </c:pt>
                <c:pt idx="11">
                  <c:v>1.4134015967627276</c:v>
                </c:pt>
                <c:pt idx="12">
                  <c:v>0.45944523431946194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>
        <c:manualLayout>
          <c:xMode val="edge"/>
          <c:yMode val="edge"/>
          <c:x val="0.61119015252753328"/>
          <c:y val="1.4808004220975907E-2"/>
          <c:w val="0.36024696632876718"/>
          <c:h val="0.96586383444394508"/>
        </c:manualLayout>
      </c:layout>
      <c:overlay val="0"/>
      <c:spPr>
        <a:noFill/>
        <a:ln w="0">
          <a:noFill/>
        </a:ln>
      </c:spPr>
      <c:txPr>
        <a:bodyPr/>
        <a:lstStyle/>
        <a:p>
          <a:pPr>
            <a:defRPr sz="900" b="1"/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50"/>
      <c:rotY val="130"/>
      <c:depthPercent val="8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4.5515247973949471E-2"/>
          <c:y val="0"/>
          <c:w val="0.93730570231855947"/>
          <c:h val="0.59001294542152316"/>
        </c:manualLayout>
      </c:layout>
      <c:bar3DChart>
        <c:barDir val="col"/>
        <c:grouping val="standar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2020 год</c:v>
                </c:pt>
              </c:strCache>
            </c:strRef>
          </c:tx>
          <c:spPr>
            <a:solidFill>
              <a:srgbClr val="FFFF00"/>
            </a:solidFill>
            <a:ln>
              <a:noFill/>
            </a:ln>
            <a:effectLst/>
            <a:scene3d>
              <a:camera prst="orthographicFront"/>
              <a:lightRig rig="threePt" dir="t"/>
            </a:scene3d>
            <a:sp3d/>
          </c:spPr>
          <c:invertIfNegative val="0"/>
          <c:dLbls>
            <c:dLbl>
              <c:idx val="0"/>
              <c:layout>
                <c:manualLayout>
                  <c:x val="1.7123232262218977E-3"/>
                  <c:y val="-9.5852876250464691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5.1863902390106168E-3"/>
                  <c:y val="-1.789293943185061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2.0531375324132697E-2"/>
                  <c:y val="-1.518410192748314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2.2260067112284149E-2"/>
                  <c:y val="7.6682301000372405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3.5563628021516307E-3"/>
                  <c:y val="6.127016482870663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>
                <c:manualLayout>
                  <c:x val="2.0547933315626966E-2"/>
                  <c:y val="-2.3272373923025795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"/>
              <c:layout>
                <c:manualLayout>
                  <c:x val="1.547678135612888E-2"/>
                  <c:y val="2.4797969307758074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7"/>
              <c:layout>
                <c:manualLayout>
                  <c:x val="1.8835420659840386E-2"/>
                  <c:y val="2.555875434130554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8"/>
              <c:layout>
                <c:manualLayout>
                  <c:x val="2.5684578736127422E-2"/>
                  <c:y val="-7.6686326318009751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9"/>
              <c:layout>
                <c:manualLayout>
                  <c:x val="2.5684848393328467E-2"/>
                  <c:y val="-4.8259696612040958E-1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0"/>
              <c:layout>
                <c:manualLayout>
                  <c:x val="1.2019232374184969E-2"/>
                  <c:y val="3.059664063091227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1"/>
              <c:layout>
                <c:manualLayout>
                  <c:x val="5.3014949863336479E-3"/>
                  <c:y val="-2.0126588189074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2"/>
              <c:layout>
                <c:manualLayout>
                  <c:x val="1.5443798905329818E-2"/>
                  <c:y val="1.781605586496821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3"/>
              <c:layout>
                <c:manualLayout>
                  <c:x val="1.7189064621701305E-2"/>
                  <c:y val="2.556076700012351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Лист1!$A$2:$A$15</c:f>
              <c:strCache>
                <c:ptCount val="14"/>
                <c:pt idx="0">
                  <c:v>Налог на доходы физических лиц</c:v>
                </c:pt>
                <c:pt idx="1">
                  <c:v>Единый налог на вмененный доход для отдельных видов деятельности</c:v>
                </c:pt>
                <c:pt idx="2">
                  <c:v>Единый сельскохозяйственный налог</c:v>
                </c:pt>
                <c:pt idx="3">
                  <c:v>Государственная пошлина</c:v>
                </c:pt>
                <c:pt idx="4">
                  <c:v>Задолженность и перерасчеты по отмененым налогам, сборам и иным обязательным платежам</c:v>
                </c:pt>
                <c:pt idx="5">
                  <c:v>Доходы от использования имущества, находящегося в муниципальной собственности</c:v>
                </c:pt>
                <c:pt idx="6">
                  <c:v>Платежи при пользовании природными ресурсами</c:v>
                </c:pt>
                <c:pt idx="7">
                  <c:v>Доходы от оказания платных услуг и компенсации затрат государства</c:v>
                </c:pt>
                <c:pt idx="8">
                  <c:v>Доходы от продажи материальных и нематериальных активов</c:v>
                </c:pt>
                <c:pt idx="9">
                  <c:v>Штрафы, санкции, возмещение ущерба</c:v>
                </c:pt>
                <c:pt idx="10">
                  <c:v>Прочие неналоговые доходы</c:v>
                </c:pt>
                <c:pt idx="11">
                  <c:v>Акцизы по подакцизным товарам</c:v>
                </c:pt>
                <c:pt idx="12">
                  <c:v>Налог взимаемый в связи применением патентной системы</c:v>
                </c:pt>
                <c:pt idx="13">
                  <c:v>Налог, взимаемый в связи с применением упрощенной системы налогообложения</c:v>
                </c:pt>
              </c:strCache>
            </c:strRef>
          </c:cat>
          <c:val>
            <c:numRef>
              <c:f>Лист1!$B$2:$B$15</c:f>
              <c:numCache>
                <c:formatCode>#,##0.0</c:formatCode>
                <c:ptCount val="14"/>
                <c:pt idx="0">
                  <c:v>232032.9</c:v>
                </c:pt>
                <c:pt idx="1">
                  <c:v>12506.3</c:v>
                </c:pt>
                <c:pt idx="2">
                  <c:v>10497.3</c:v>
                </c:pt>
                <c:pt idx="3">
                  <c:v>6039.2</c:v>
                </c:pt>
                <c:pt idx="4">
                  <c:v>-0.1</c:v>
                </c:pt>
                <c:pt idx="5">
                  <c:v>13119.9</c:v>
                </c:pt>
                <c:pt idx="6">
                  <c:v>64.900000000000006</c:v>
                </c:pt>
                <c:pt idx="7">
                  <c:v>1234.3</c:v>
                </c:pt>
                <c:pt idx="8">
                  <c:v>5297.9</c:v>
                </c:pt>
                <c:pt idx="9">
                  <c:v>1873.6</c:v>
                </c:pt>
                <c:pt idx="10">
                  <c:v>5.3</c:v>
                </c:pt>
                <c:pt idx="11">
                  <c:v>1615.8</c:v>
                </c:pt>
                <c:pt idx="12">
                  <c:v>121.6</c:v>
                </c:pt>
                <c:pt idx="13">
                  <c:v>4320.6000000000004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2021 год</c:v>
                </c:pt>
              </c:strCache>
            </c:strRef>
          </c:tx>
          <c:spPr>
            <a:solidFill>
              <a:schemeClr val="accent2">
                <a:lumMod val="75000"/>
              </a:schemeClr>
            </a:solidFill>
            <a:ln>
              <a:noFill/>
            </a:ln>
            <a:effectLst/>
            <a:scene3d>
              <a:camera prst="orthographicFront"/>
              <a:lightRig rig="threePt" dir="t"/>
            </a:scene3d>
            <a:sp3d prstMaterial="matte">
              <a:bevelB prst="relaxedInset"/>
            </a:sp3d>
          </c:spPr>
          <c:invertIfNegative val="0"/>
          <c:dLbls>
            <c:dLbl>
              <c:idx val="0"/>
              <c:layout>
                <c:manualLayout>
                  <c:x val="8.5616161311094889E-3"/>
                  <c:y val="-2.593666063247875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1.7288412570666905E-3"/>
                  <c:y val="-7.6682301000371936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1.1986262583553314E-2"/>
                  <c:y val="-1.781645839673208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2.3972525167106566E-2"/>
                  <c:y val="-1.293314430441706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1.8835555488440875E-2"/>
                  <c:y val="-1.781625713085019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>
                <c:manualLayout>
                  <c:x val="2.2260201940884669E-2"/>
                  <c:y val="-2.044861360009918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"/>
              <c:layout>
                <c:manualLayout>
                  <c:x val="2.2260201940884669E-2"/>
                  <c:y val="-1.781625713085019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7"/>
              <c:layout>
                <c:manualLayout>
                  <c:x val="2.2260201940884732E-2"/>
                  <c:y val="-2.037273636262637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8"/>
              <c:layout>
                <c:manualLayout>
                  <c:x val="2.5717765563143299E-2"/>
                  <c:y val="-3.563291679346421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9"/>
              <c:layout>
                <c:manualLayout>
                  <c:x val="2.7397171619550364E-2"/>
                  <c:y val="-1.781625713085019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0"/>
              <c:layout>
                <c:manualLayout>
                  <c:x val="2.5684848393328467E-2"/>
                  <c:y val="-1.781625713085019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1"/>
              <c:layout>
                <c:manualLayout>
                  <c:x val="1.8852074509359339E-2"/>
                  <c:y val="-1.270410373082535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2"/>
              <c:layout>
                <c:manualLayout>
                  <c:x val="2.7496013730313976E-2"/>
                  <c:y val="-1.030058656928618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3"/>
              <c:layout>
                <c:manualLayout>
                  <c:x val="2.0183791034942569E-2"/>
                  <c:y val="-3.067292040014877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Лист1!$A$2:$A$15</c:f>
              <c:strCache>
                <c:ptCount val="14"/>
                <c:pt idx="0">
                  <c:v>Налог на доходы физических лиц</c:v>
                </c:pt>
                <c:pt idx="1">
                  <c:v>Единый налог на вмененный доход для отдельных видов деятельности</c:v>
                </c:pt>
                <c:pt idx="2">
                  <c:v>Единый сельскохозяйственный налог</c:v>
                </c:pt>
                <c:pt idx="3">
                  <c:v>Государственная пошлина</c:v>
                </c:pt>
                <c:pt idx="4">
                  <c:v>Задолженность и перерасчеты по отмененым налогам, сборам и иным обязательным платежам</c:v>
                </c:pt>
                <c:pt idx="5">
                  <c:v>Доходы от использования имущества, находящегося в муниципальной собственности</c:v>
                </c:pt>
                <c:pt idx="6">
                  <c:v>Платежи при пользовании природными ресурсами</c:v>
                </c:pt>
                <c:pt idx="7">
                  <c:v>Доходы от оказания платных услуг и компенсации затрат государства</c:v>
                </c:pt>
                <c:pt idx="8">
                  <c:v>Доходы от продажи материальных и нематериальных активов</c:v>
                </c:pt>
                <c:pt idx="9">
                  <c:v>Штрафы, санкции, возмещение ущерба</c:v>
                </c:pt>
                <c:pt idx="10">
                  <c:v>Прочие неналоговые доходы</c:v>
                </c:pt>
                <c:pt idx="11">
                  <c:v>Акцизы по подакцизным товарам</c:v>
                </c:pt>
                <c:pt idx="12">
                  <c:v>Налог взимаемый в связи применением патентной системы</c:v>
                </c:pt>
                <c:pt idx="13">
                  <c:v>Налог, взимаемый в связи с применением упрощенной системы налогообложения</c:v>
                </c:pt>
              </c:strCache>
            </c:strRef>
          </c:cat>
          <c:val>
            <c:numRef>
              <c:f>Лист1!$C$2:$C$15</c:f>
              <c:numCache>
                <c:formatCode>#,##0.0</c:formatCode>
                <c:ptCount val="14"/>
                <c:pt idx="0">
                  <c:v>220938.7</c:v>
                </c:pt>
                <c:pt idx="1">
                  <c:v>3768.7</c:v>
                </c:pt>
                <c:pt idx="2">
                  <c:v>16900.7</c:v>
                </c:pt>
                <c:pt idx="3">
                  <c:v>5844.7</c:v>
                </c:pt>
                <c:pt idx="4">
                  <c:v>25.1</c:v>
                </c:pt>
                <c:pt idx="5">
                  <c:v>13847</c:v>
                </c:pt>
                <c:pt idx="6">
                  <c:v>73.099999999999994</c:v>
                </c:pt>
                <c:pt idx="7">
                  <c:v>1576.7</c:v>
                </c:pt>
                <c:pt idx="8">
                  <c:v>4135.5</c:v>
                </c:pt>
                <c:pt idx="9">
                  <c:v>1344.3</c:v>
                </c:pt>
                <c:pt idx="10">
                  <c:v>0</c:v>
                </c:pt>
                <c:pt idx="11">
                  <c:v>2067.3000000000002</c:v>
                </c:pt>
                <c:pt idx="12">
                  <c:v>7140.9</c:v>
                </c:pt>
                <c:pt idx="13">
                  <c:v>14929.3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shape val="box"/>
        <c:axId val="229507072"/>
        <c:axId val="220356608"/>
        <c:axId val="220324480"/>
      </c:bar3DChart>
      <c:catAx>
        <c:axId val="22950707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>
            <a:innerShdw blurRad="63500" dist="50800" dir="16200000">
              <a:prstClr val="black">
                <a:alpha val="50000"/>
              </a:prstClr>
            </a:innerShdw>
          </a:effectLst>
        </c:spPr>
        <c:txPr>
          <a:bodyPr rot="-5400000" spcFirstLastPara="1" vertOverflow="ellipsis" vert="horz" wrap="square" anchor="b" anchorCtr="1"/>
          <a:lstStyle/>
          <a:p>
            <a:pPr>
              <a:defRPr sz="900" b="1" i="0" u="none" strike="noStrike" kern="1200" baseline="0">
                <a:ln>
                  <a:noFill/>
                </a:ln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220356608"/>
        <c:crosses val="autoZero"/>
        <c:auto val="1"/>
        <c:lblAlgn val="ctr"/>
        <c:lblOffset val="100"/>
        <c:tickLblSkip val="1"/>
        <c:tickMarkSkip val="2"/>
        <c:noMultiLvlLbl val="0"/>
      </c:catAx>
      <c:valAx>
        <c:axId val="220356608"/>
        <c:scaling>
          <c:orientation val="minMax"/>
        </c:scaling>
        <c:delete val="1"/>
        <c:axPos val="l"/>
        <c:numFmt formatCode="#,##0.0" sourceLinked="1"/>
        <c:majorTickMark val="none"/>
        <c:minorTickMark val="none"/>
        <c:tickLblPos val="nextTo"/>
        <c:crossAx val="229507072"/>
        <c:crosses val="autoZero"/>
        <c:crossBetween val="between"/>
      </c:valAx>
      <c:serAx>
        <c:axId val="220324480"/>
        <c:scaling>
          <c:orientation val="minMax"/>
        </c:scaling>
        <c:delete val="1"/>
        <c:axPos val="b"/>
        <c:majorTickMark val="none"/>
        <c:minorTickMark val="none"/>
        <c:tickLblPos val="nextTo"/>
        <c:crossAx val="220356608"/>
        <c:crosses val="autoZero"/>
      </c:ser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10821006403819208"/>
          <c:y val="0.9409656978532176"/>
          <c:w val="0.30373405408667919"/>
          <c:h val="5.0510490782827669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1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>
      <a:glow rad="228600">
        <a:schemeClr val="accent2">
          <a:lumMod val="40000"/>
          <a:lumOff val="60000"/>
          <a:alpha val="40000"/>
        </a:schemeClr>
      </a:glow>
    </a:effectLst>
    <a:scene3d>
      <a:camera prst="orthographicFront"/>
      <a:lightRig rig="threePt" dir="t"/>
    </a:scene3d>
  </c:spPr>
  <c:txPr>
    <a:bodyPr/>
    <a:lstStyle/>
    <a:p>
      <a:pPr>
        <a:defRPr/>
      </a:pPr>
      <a:endParaRPr lang="ru-RU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Столбец2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>
              <a:bevelT w="139700" h="139700" prst="divot"/>
            </a:sp3d>
          </c:spPr>
          <c:explosion val="25"/>
          <c:dPt>
            <c:idx val="1"/>
            <c:bubble3D val="0"/>
            <c:spPr>
              <a:solidFill>
                <a:schemeClr val="accent2">
                  <a:lumMod val="75000"/>
                </a:schemeClr>
              </a:solidFill>
              <a:scene3d>
                <a:camera prst="orthographicFront"/>
                <a:lightRig rig="threePt" dir="t"/>
              </a:scene3d>
              <a:sp3d>
                <a:bevelT w="139700" h="139700" prst="divot"/>
              </a:sp3d>
            </c:spPr>
          </c:dPt>
          <c:dPt>
            <c:idx val="2"/>
            <c:bubble3D val="0"/>
            <c:spPr>
              <a:solidFill>
                <a:srgbClr val="00B050"/>
              </a:solidFill>
              <a:scene3d>
                <a:camera prst="orthographicFront"/>
                <a:lightRig rig="threePt" dir="t"/>
              </a:scene3d>
              <a:sp3d>
                <a:bevelT w="139700" h="139700" prst="divot"/>
              </a:sp3d>
            </c:spPr>
          </c:dPt>
          <c:dPt>
            <c:idx val="3"/>
            <c:bubble3D val="0"/>
            <c:spPr>
              <a:solidFill>
                <a:srgbClr val="FFFF00"/>
              </a:solidFill>
              <a:scene3d>
                <a:camera prst="orthographicFront"/>
                <a:lightRig rig="threePt" dir="t"/>
              </a:scene3d>
              <a:sp3d>
                <a:bevelT w="139700" h="139700" prst="divot"/>
              </a:sp3d>
            </c:spPr>
          </c:dPt>
          <c:dLbls>
            <c:dLbl>
              <c:idx val="1"/>
              <c:layout>
                <c:manualLayout>
                  <c:x val="-0.11347729066592586"/>
                  <c:y val="0.21437447007384122"/>
                </c:manualLayout>
              </c:layout>
              <c:showLegendKey val="0"/>
              <c:showVal val="1"/>
              <c:showCatName val="0"/>
              <c:showSerName val="0"/>
              <c:showPercent val="1"/>
              <c:showBubbleSize val="0"/>
            </c:dLbl>
            <c:dLbl>
              <c:idx val="2"/>
              <c:layout>
                <c:manualLayout>
                  <c:x val="0.21390310373677301"/>
                  <c:y val="-5.5202687030875712E-2"/>
                </c:manualLayout>
              </c:layout>
              <c:showLegendKey val="0"/>
              <c:showVal val="1"/>
              <c:showCatName val="0"/>
              <c:showSerName val="0"/>
              <c:showPercent val="1"/>
              <c:showBubbleSize val="0"/>
            </c:dLbl>
            <c:dLbl>
              <c:idx val="3"/>
              <c:layout>
                <c:manualLayout>
                  <c:x val="-8.094515858782128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1"/>
              <c:showBubbleSize val="0"/>
            </c:dLbl>
            <c:numFmt formatCode="0.0%" sourceLinked="0"/>
            <c:showLegendKey val="0"/>
            <c:showVal val="1"/>
            <c:showCatName val="0"/>
            <c:showSerName val="0"/>
            <c:showPercent val="1"/>
            <c:showBubbleSize val="0"/>
            <c:showLeaderLines val="1"/>
          </c:dLbls>
          <c:cat>
            <c:strRef>
              <c:f>Лист1!$A$2:$A$5</c:f>
              <c:strCache>
                <c:ptCount val="4"/>
                <c:pt idx="0">
                  <c:v>Дотации бюджетам бюджетной системы Российской Федерации</c:v>
                </c:pt>
                <c:pt idx="1">
                  <c:v>Субсидии бюджетам бюджетной системы Российской Федерации (межбюджетные субсидии)</c:v>
                </c:pt>
                <c:pt idx="2">
                  <c:v>Субвенции бюджетам бюджетной системы Российской Федерации</c:v>
                </c:pt>
                <c:pt idx="3">
                  <c:v>Иные межбюджетные трансферты</c:v>
                </c:pt>
              </c:strCache>
            </c:strRef>
          </c:cat>
          <c:val>
            <c:numRef>
              <c:f>Лист1!$B$2:$B$5</c:f>
              <c:numCache>
                <c:formatCode>#,##0.0</c:formatCode>
                <c:ptCount val="4"/>
                <c:pt idx="0">
                  <c:v>104158.9</c:v>
                </c:pt>
                <c:pt idx="1">
                  <c:v>264479.59999999998</c:v>
                </c:pt>
                <c:pt idx="2">
                  <c:v>408830.4</c:v>
                </c:pt>
                <c:pt idx="3">
                  <c:v>24954.1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Столбец1</c:v>
                </c:pt>
              </c:strCache>
            </c:strRef>
          </c:tx>
          <c:explosion val="25"/>
          <c:cat>
            <c:strRef>
              <c:f>Лист1!$A$2:$A$5</c:f>
              <c:strCache>
                <c:ptCount val="4"/>
                <c:pt idx="0">
                  <c:v>Дотации бюджетам бюджетной системы Российской Федерации</c:v>
                </c:pt>
                <c:pt idx="1">
                  <c:v>Субсидии бюджетам бюджетной системы Российской Федерации (межбюджетные субсидии)</c:v>
                </c:pt>
                <c:pt idx="2">
                  <c:v>Субвенции бюджетам бюджетной системы Российской Федерации</c:v>
                </c:pt>
                <c:pt idx="3">
                  <c:v>Иные межбюджетные трансферты</c:v>
                </c:pt>
              </c:strCache>
            </c:strRef>
          </c:cat>
          <c:val>
            <c:numRef>
              <c:f>Лист1!$C$2:$C$5</c:f>
              <c:numCache>
                <c:formatCode>#,##0.0</c:formatCode>
                <c:ptCount val="4"/>
                <c:pt idx="0">
                  <c:v>12.980547666255827</c:v>
                </c:pt>
                <c:pt idx="1">
                  <c:v>32.960122030400427</c:v>
                </c:pt>
                <c:pt idx="2">
                  <c:v>50.949486742030082</c:v>
                </c:pt>
                <c:pt idx="3">
                  <c:v>3.1098435613136708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b"/>
      <c:legendEntry>
        <c:idx val="0"/>
        <c:txPr>
          <a:bodyPr/>
          <a:lstStyle/>
          <a:p>
            <a:pPr>
              <a:defRPr sz="1000" baseline="0"/>
            </a:pPr>
            <a:endParaRPr lang="ru-RU"/>
          </a:p>
        </c:txPr>
      </c:legendEntry>
      <c:legendEntry>
        <c:idx val="1"/>
        <c:txPr>
          <a:bodyPr/>
          <a:lstStyle/>
          <a:p>
            <a:pPr>
              <a:defRPr sz="1000" baseline="0"/>
            </a:pPr>
            <a:endParaRPr lang="ru-RU"/>
          </a:p>
        </c:txPr>
      </c:legendEntry>
      <c:legendEntry>
        <c:idx val="2"/>
        <c:txPr>
          <a:bodyPr/>
          <a:lstStyle/>
          <a:p>
            <a:pPr algn="ctr">
              <a:defRPr lang="ru-RU" sz="1000" b="0" i="0" u="none" strike="noStrike" kern="1200" baseline="0">
                <a:solidFill>
                  <a:prstClr val="black"/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</c:legendEntry>
      <c:legendEntry>
        <c:idx val="3"/>
        <c:txPr>
          <a:bodyPr/>
          <a:lstStyle/>
          <a:p>
            <a:pPr algn="ctr">
              <a:defRPr lang="ru-RU" sz="1000" b="0" i="0" u="none" strike="noStrike" kern="1200" baseline="0">
                <a:solidFill>
                  <a:prstClr val="black"/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</c:legendEntry>
      <c:layout/>
      <c:overlay val="0"/>
      <c:spPr>
        <a:ln w="0">
          <a:noFill/>
        </a:ln>
      </c:sp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1630261775015643"/>
          <c:y val="0"/>
          <c:w val="0.83547646819394072"/>
          <c:h val="0.48032048950421036"/>
        </c:manualLayout>
      </c:layout>
      <c:bar3DChart>
        <c:barDir val="bar"/>
        <c:grouping val="percent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Дотации бюджетам бюджетной системы Российской Федерации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  <a:sp3d/>
          </c:spPr>
          <c:invertIfNegative val="0"/>
          <c:dLbls>
            <c:spPr>
              <a:ln>
                <a:noFill/>
              </a:ln>
            </c:spPr>
            <c:txPr>
              <a:bodyPr/>
              <a:lstStyle/>
              <a:p>
                <a:pPr>
                  <a:defRPr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Лист1!$A$2:$A$4</c:f>
              <c:numCache>
                <c:formatCode>General</c:formatCode>
                <c:ptCount val="3"/>
                <c:pt idx="0">
                  <c:v>2021</c:v>
                </c:pt>
                <c:pt idx="1">
                  <c:v>2020</c:v>
                </c:pt>
              </c:numCache>
            </c:numRef>
          </c:cat>
          <c:val>
            <c:numRef>
              <c:f>Лист1!$B$2:$B$4</c:f>
              <c:numCache>
                <c:formatCode>#,##0.0</c:formatCode>
                <c:ptCount val="3"/>
                <c:pt idx="0">
                  <c:v>104158.9</c:v>
                </c:pt>
                <c:pt idx="1">
                  <c:v>106424.9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Субсидии бюджетам бюджетной системы Российской Федерации (межбюджетные субсидии)</c:v>
                </c:pt>
              </c:strCache>
            </c:strRef>
          </c:tx>
          <c:spPr>
            <a:solidFill>
              <a:srgbClr val="00B0F0"/>
            </a:solidFill>
            <a:ln>
              <a:noFill/>
            </a:ln>
            <a:effectLst/>
            <a:sp3d/>
          </c:spPr>
          <c:invertIfNegative val="0"/>
          <c:dLbls>
            <c:spPr>
              <a:ln>
                <a:noFill/>
              </a:ln>
            </c:spPr>
            <c:txPr>
              <a:bodyPr/>
              <a:lstStyle/>
              <a:p>
                <a:pPr>
                  <a:defRPr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Лист1!$A$2:$A$4</c:f>
              <c:numCache>
                <c:formatCode>General</c:formatCode>
                <c:ptCount val="3"/>
                <c:pt idx="0">
                  <c:v>2021</c:v>
                </c:pt>
                <c:pt idx="1">
                  <c:v>2020</c:v>
                </c:pt>
              </c:numCache>
            </c:numRef>
          </c:cat>
          <c:val>
            <c:numRef>
              <c:f>Лист1!$C$2:$C$4</c:f>
              <c:numCache>
                <c:formatCode>#,##0.0</c:formatCode>
                <c:ptCount val="3"/>
                <c:pt idx="0">
                  <c:v>264479.59999999998</c:v>
                </c:pt>
                <c:pt idx="1">
                  <c:v>140489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Субвенции бюджетам бюджетной системы Российской Федерации</c:v>
                </c:pt>
              </c:strCache>
            </c:strRef>
          </c:tx>
          <c:spPr>
            <a:solidFill>
              <a:srgbClr val="00B050"/>
            </a:solidFill>
            <a:ln>
              <a:noFill/>
            </a:ln>
            <a:effectLst/>
            <a:sp3d/>
          </c:spPr>
          <c:invertIfNegative val="0"/>
          <c:dLbls>
            <c:spPr>
              <a:ln>
                <a:noFill/>
              </a:ln>
            </c:spPr>
            <c:txPr>
              <a:bodyPr/>
              <a:lstStyle/>
              <a:p>
                <a:pPr>
                  <a:defRPr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Лист1!$A$2:$A$4</c:f>
              <c:numCache>
                <c:formatCode>General</c:formatCode>
                <c:ptCount val="3"/>
                <c:pt idx="0">
                  <c:v>2021</c:v>
                </c:pt>
                <c:pt idx="1">
                  <c:v>2020</c:v>
                </c:pt>
              </c:numCache>
            </c:numRef>
          </c:cat>
          <c:val>
            <c:numRef>
              <c:f>Лист1!$D$2:$D$4</c:f>
              <c:numCache>
                <c:formatCode>#,##0.0</c:formatCode>
                <c:ptCount val="3"/>
                <c:pt idx="0">
                  <c:v>408830.4</c:v>
                </c:pt>
                <c:pt idx="1">
                  <c:v>387054.5</c:v>
                </c:pt>
              </c:numCache>
            </c:numRef>
          </c:val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Иные межбюджетные трансферты</c:v>
                </c:pt>
              </c:strCache>
            </c:strRef>
          </c:tx>
          <c:spPr>
            <a:solidFill>
              <a:srgbClr val="FFFF00"/>
            </a:solidFill>
            <a:ln>
              <a:noFill/>
            </a:ln>
            <a:effectLst/>
            <a:sp3d/>
          </c:spPr>
          <c:invertIfNegative val="0"/>
          <c:dLbls>
            <c:dLbl>
              <c:idx val="1"/>
              <c:layout>
                <c:manualLayout>
                  <c:x val="-7.7153462489444559E-3"/>
                  <c:y val="4.5810205792429989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ln>
                <a:noFill/>
              </a:ln>
            </c:spPr>
            <c:txPr>
              <a:bodyPr/>
              <a:lstStyle/>
              <a:p>
                <a:pPr>
                  <a:defRPr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Лист1!$A$2:$A$4</c:f>
              <c:numCache>
                <c:formatCode>General</c:formatCode>
                <c:ptCount val="3"/>
                <c:pt idx="0">
                  <c:v>2021</c:v>
                </c:pt>
                <c:pt idx="1">
                  <c:v>2020</c:v>
                </c:pt>
              </c:numCache>
            </c:numRef>
          </c:cat>
          <c:val>
            <c:numRef>
              <c:f>Лист1!$E$2:$E$4</c:f>
              <c:numCache>
                <c:formatCode>#,##0.0</c:formatCode>
                <c:ptCount val="3"/>
                <c:pt idx="0">
                  <c:v>24954.1</c:v>
                </c:pt>
                <c:pt idx="1">
                  <c:v>23391.7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88"/>
        <c:gapDepth val="0"/>
        <c:shape val="box"/>
        <c:axId val="229500928"/>
        <c:axId val="220361792"/>
        <c:axId val="0"/>
      </c:bar3DChart>
      <c:catAx>
        <c:axId val="229500928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1" i="0" u="none" strike="noStrike" kern="1200" baseline="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220361792"/>
        <c:crosses val="autoZero"/>
        <c:auto val="1"/>
        <c:lblAlgn val="ctr"/>
        <c:lblOffset val="100"/>
        <c:noMultiLvlLbl val="0"/>
      </c:catAx>
      <c:valAx>
        <c:axId val="220361792"/>
        <c:scaling>
          <c:orientation val="minMax"/>
        </c:scaling>
        <c:delete val="1"/>
        <c:axPos val="b"/>
        <c:numFmt formatCode="0%" sourceLinked="1"/>
        <c:majorTickMark val="out"/>
        <c:minorTickMark val="none"/>
        <c:tickLblPos val="nextTo"/>
        <c:crossAx val="229500928"/>
        <c:crosses val="autoZero"/>
        <c:crossBetween val="between"/>
      </c:valAx>
      <c:spPr>
        <a:noFill/>
        <a:ln>
          <a:noFill/>
        </a:ln>
        <a:effectLst>
          <a:glow rad="139700">
            <a:schemeClr val="accent6">
              <a:satMod val="175000"/>
              <a:alpha val="40000"/>
            </a:schemeClr>
          </a:glow>
        </a:effectLst>
      </c:spPr>
    </c:plotArea>
    <c:legend>
      <c:legendPos val="b"/>
      <c:layout>
        <c:manualLayout>
          <c:xMode val="edge"/>
          <c:yMode val="edge"/>
          <c:x val="1.928836562236114E-2"/>
          <c:y val="0.53945376920601895"/>
          <c:w val="0.85375515622057385"/>
          <c:h val="0.35976377805063509"/>
        </c:manualLayout>
      </c:layout>
      <c:overlay val="0"/>
      <c:txPr>
        <a:bodyPr rot="0" vert="horz"/>
        <a:lstStyle/>
        <a:p>
          <a:pPr>
            <a:defRPr sz="1200" b="1">
              <a:solidFill>
                <a:schemeClr val="tx1"/>
              </a:solidFill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1">
    <c:autoUpdate val="0"/>
  </c:externalData>
  <c:userShapes r:id="rId2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50"/>
      <c:rotY val="170"/>
      <c:depthPercent val="100"/>
      <c:rAngAx val="1"/>
    </c:view3D>
    <c:floor>
      <c:thickness val="0"/>
    </c:floor>
    <c:sideWall>
      <c:thickness val="0"/>
      <c:spPr>
        <a:noFill/>
        <a:ln>
          <a:noFill/>
        </a:ln>
        <a:effectLst/>
      </c:spPr>
    </c:sideWall>
    <c:backWall>
      <c:thickness val="0"/>
      <c:spPr>
        <a:noFill/>
        <a:ln>
          <a:noFill/>
        </a:ln>
        <a:effectLst/>
      </c:spPr>
    </c:backWall>
    <c:plotArea>
      <c:layout>
        <c:manualLayout>
          <c:layoutTarget val="inner"/>
          <c:xMode val="edge"/>
          <c:yMode val="edge"/>
          <c:x val="4.0199420569228095E-2"/>
          <c:y val="0"/>
          <c:w val="0.62955085650567366"/>
          <c:h val="0.8981425574292069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/>
          </c:spPr>
          <c:explosion val="30"/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</c:dPt>
          <c:dPt>
            <c:idx val="1"/>
            <c:bubble3D val="0"/>
            <c:spPr>
              <a:solidFill>
                <a:schemeClr val="accent6">
                  <a:lumMod val="20000"/>
                  <a:lumOff val="80000"/>
                </a:schemeClr>
              </a:solidFill>
              <a:ln w="19050">
                <a:solidFill>
                  <a:schemeClr val="lt1"/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</c:dPt>
          <c:dPt>
            <c:idx val="2"/>
            <c:bubble3D val="0"/>
            <c:spPr>
              <a:solidFill>
                <a:srgbClr val="00B050"/>
              </a:solidFill>
              <a:ln w="19050">
                <a:solidFill>
                  <a:schemeClr val="lt1"/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</c:dPt>
          <c:dPt>
            <c:idx val="3"/>
            <c:bubble3D val="0"/>
            <c:spPr>
              <a:solidFill>
                <a:schemeClr val="accent6">
                  <a:lumMod val="50000"/>
                </a:schemeClr>
              </a:solidFill>
              <a:ln w="19050">
                <a:solidFill>
                  <a:schemeClr val="lt1"/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</c:dPt>
          <c:dPt>
            <c:idx val="4"/>
            <c:bubble3D val="0"/>
            <c:explosion val="14"/>
            <c:spPr>
              <a:solidFill>
                <a:srgbClr val="FFFF00"/>
              </a:solidFill>
              <a:ln w="19050">
                <a:solidFill>
                  <a:schemeClr val="lt1"/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</c:dPt>
          <c:dPt>
            <c:idx val="5"/>
            <c:bubble3D val="0"/>
            <c:spPr>
              <a:solidFill>
                <a:srgbClr val="00B0F0"/>
              </a:solidFill>
              <a:ln w="19050">
                <a:solidFill>
                  <a:schemeClr val="lt1"/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</c:dPt>
          <c:dPt>
            <c:idx val="6"/>
            <c:bubble3D val="0"/>
            <c:spPr>
              <a:solidFill>
                <a:srgbClr val="FF0000"/>
              </a:solidFill>
              <a:ln w="19050">
                <a:solidFill>
                  <a:schemeClr val="lt1"/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</c:dPt>
          <c:dPt>
            <c:idx val="7"/>
            <c:bubble3D val="0"/>
            <c:spPr>
              <a:solidFill>
                <a:schemeClr val="tx2">
                  <a:lumMod val="50000"/>
                </a:schemeClr>
              </a:solidFill>
              <a:ln w="19050">
                <a:solidFill>
                  <a:schemeClr val="lt1"/>
                </a:solidFill>
              </a:ln>
              <a:effectLst/>
              <a:scene3d>
                <a:camera prst="orthographicFront"/>
                <a:lightRig rig="threePt" dir="t"/>
              </a:scene3d>
              <a:sp3d/>
            </c:spPr>
          </c:dPt>
          <c:dPt>
            <c:idx val="8"/>
            <c:bubble3D val="0"/>
            <c:spPr>
              <a:solidFill>
                <a:srgbClr val="002060"/>
              </a:solidFill>
              <a:scene3d>
                <a:camera prst="orthographicFront"/>
                <a:lightRig rig="threePt" dir="t"/>
              </a:scene3d>
              <a:sp3d/>
            </c:spPr>
          </c:dPt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/>
                      <a:t>93 918,7; </a:t>
                    </a:r>
                    <a:endParaRPr lang="en-US" smtClean="0"/>
                  </a:p>
                  <a:p>
                    <a:r>
                      <a:rPr lang="en-US" smtClean="0"/>
                      <a:t>8,5</a:t>
                    </a:r>
                    <a:r>
                      <a:rPr lang="en-US"/>
                      <a:t>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dLbl>
              <c:idx val="1"/>
              <c:layout>
                <c:manualLayout>
                  <c:x val="4.5223340267188404E-2"/>
                  <c:y val="1.1809879417584842E-2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15 </a:t>
                    </a:r>
                    <a:r>
                      <a:rPr lang="en-US" dirty="0"/>
                      <a:t>812,4; </a:t>
                    </a:r>
                    <a:endParaRPr lang="en-US" dirty="0" smtClean="0"/>
                  </a:p>
                  <a:p>
                    <a:r>
                      <a:rPr lang="en-US" dirty="0" smtClean="0"/>
                      <a:t>1,4</a:t>
                    </a:r>
                    <a:r>
                      <a:rPr lang="en-US" dirty="0"/>
                      <a:t>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dLbl>
              <c:idx val="3"/>
              <c:layout>
                <c:manualLayout>
                  <c:x val="8.1007346705045079E-3"/>
                  <c:y val="-0.14087685909295103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13 </a:t>
                    </a:r>
                    <a:r>
                      <a:rPr lang="en-US" dirty="0"/>
                      <a:t>430,2; </a:t>
                    </a:r>
                    <a:endParaRPr lang="en-US" dirty="0" smtClean="0"/>
                  </a:p>
                  <a:p>
                    <a:r>
                      <a:rPr lang="en-US" dirty="0" smtClean="0"/>
                      <a:t>1,2</a:t>
                    </a:r>
                    <a:r>
                      <a:rPr lang="en-US" dirty="0"/>
                      <a:t>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dLbl>
              <c:idx val="4"/>
              <c:layout>
                <c:manualLayout>
                  <c:x val="0.10917033278332178"/>
                  <c:y val="0.12370545784767878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655 </a:t>
                    </a:r>
                    <a:r>
                      <a:rPr lang="en-US" dirty="0"/>
                      <a:t>858,1; </a:t>
                    </a:r>
                    <a:endParaRPr lang="en-US" dirty="0" smtClean="0"/>
                  </a:p>
                  <a:p>
                    <a:r>
                      <a:rPr lang="en-US" dirty="0" smtClean="0"/>
                      <a:t>59,5</a:t>
                    </a:r>
                    <a:r>
                      <a:rPr lang="en-US" dirty="0"/>
                      <a:t>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dLbl>
              <c:idx val="5"/>
              <c:layout/>
              <c:tx>
                <c:rich>
                  <a:bodyPr/>
                  <a:lstStyle/>
                  <a:p>
                    <a:r>
                      <a:rPr lang="en-US"/>
                      <a:t>120 754,9</a:t>
                    </a:r>
                    <a:r>
                      <a:rPr lang="en-US" smtClean="0"/>
                      <a:t>;</a:t>
                    </a:r>
                  </a:p>
                  <a:p>
                    <a:r>
                      <a:rPr lang="en-US" smtClean="0"/>
                      <a:t> </a:t>
                    </a:r>
                    <a:r>
                      <a:rPr lang="en-US"/>
                      <a:t>11,0%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dLbl>
              <c:idx val="6"/>
              <c:layout>
                <c:manualLayout>
                  <c:x val="9.6246553859568821E-3"/>
                  <c:y val="-5.7931365114021145E-2"/>
                </c:manualLayout>
              </c:layout>
              <c:tx>
                <c:rich>
                  <a:bodyPr/>
                  <a:lstStyle/>
                  <a:p>
                    <a:r>
                      <a:rPr lang="en-US" dirty="0"/>
                      <a:t>32 230,0; </a:t>
                    </a:r>
                    <a:endParaRPr lang="en-US" dirty="0" smtClean="0"/>
                  </a:p>
                  <a:p>
                    <a:r>
                      <a:rPr lang="en-US" dirty="0" smtClean="0"/>
                      <a:t>2,9</a:t>
                    </a:r>
                    <a:r>
                      <a:rPr lang="en-US" dirty="0"/>
                      <a:t>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dLbl>
              <c:idx val="7"/>
              <c:layout>
                <c:manualLayout>
                  <c:x val="2.056477006733315E-3"/>
                  <c:y val="-1.0775775316430126E-2"/>
                </c:manualLayout>
              </c:layout>
              <c:tx>
                <c:rich>
                  <a:bodyPr/>
                  <a:lstStyle/>
                  <a:p>
                    <a:r>
                      <a:rPr lang="en-US" dirty="0"/>
                      <a:t>22 027,3; </a:t>
                    </a:r>
                    <a:endParaRPr lang="en-US" dirty="0" smtClean="0"/>
                  </a:p>
                  <a:p>
                    <a:r>
                      <a:rPr lang="en-US" dirty="0" smtClean="0"/>
                      <a:t>2,0</a:t>
                    </a:r>
                    <a:r>
                      <a:rPr lang="en-US" dirty="0"/>
                      <a:t>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dLbl>
              <c:idx val="8"/>
              <c:layout>
                <c:manualLayout>
                  <c:x val="-5.1385451485066909E-2"/>
                  <c:y val="1.2570664451131839E-2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53 </a:t>
                    </a:r>
                    <a:r>
                      <a:rPr lang="en-US" dirty="0"/>
                      <a:t>109,9; </a:t>
                    </a:r>
                    <a:endParaRPr lang="en-US" dirty="0" smtClean="0"/>
                  </a:p>
                  <a:p>
                    <a:r>
                      <a:rPr lang="en-US" dirty="0" smtClean="0"/>
                      <a:t>4,8</a:t>
                    </a:r>
                    <a:r>
                      <a:rPr lang="en-US" dirty="0"/>
                      <a:t>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numFmt formatCode="0.0%" sourceLinked="0"/>
            <c:txPr>
              <a:bodyPr/>
              <a:lstStyle/>
              <a:p>
                <a:pPr>
                  <a:defRPr sz="12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1"/>
            <c:showBubbleSize val="0"/>
            <c:showLeaderLines val="0"/>
          </c:dLbls>
          <c:cat>
            <c:strRef>
              <c:f>Лист1!$A$2:$A$10</c:f>
              <c:strCache>
                <c:ptCount val="9"/>
                <c:pt idx="0">
                  <c:v>Общегосударственные вопросы</c:v>
                </c:pt>
                <c:pt idx="1">
                  <c:v>Национальная экономика</c:v>
                </c:pt>
                <c:pt idx="2">
                  <c:v>Жилищно-коммунальное хозяйство</c:v>
                </c:pt>
                <c:pt idx="3">
                  <c:v>Охрана окружающей среды</c:v>
                </c:pt>
                <c:pt idx="4">
                  <c:v>Образование</c:v>
                </c:pt>
                <c:pt idx="5">
                  <c:v>Культура, кинематография</c:v>
                </c:pt>
                <c:pt idx="6">
                  <c:v>Социальная политика</c:v>
                </c:pt>
                <c:pt idx="7">
                  <c:v>Физическая культура и спорт</c:v>
                </c:pt>
                <c:pt idx="8">
                  <c:v>Межбюджетные трансферты общего характера  бюджетам бюджетной системы РФ </c:v>
                </c:pt>
              </c:strCache>
            </c:strRef>
          </c:cat>
          <c:val>
            <c:numRef>
              <c:f>Лист1!$B$2:$B$10</c:f>
              <c:numCache>
                <c:formatCode>#,##0.0</c:formatCode>
                <c:ptCount val="9"/>
                <c:pt idx="0">
                  <c:v>93918.7</c:v>
                </c:pt>
                <c:pt idx="1">
                  <c:v>15812.4</c:v>
                </c:pt>
                <c:pt idx="2">
                  <c:v>95554.4</c:v>
                </c:pt>
                <c:pt idx="3">
                  <c:v>13430.2</c:v>
                </c:pt>
                <c:pt idx="4">
                  <c:v>655858.1</c:v>
                </c:pt>
                <c:pt idx="5">
                  <c:v>120754.9</c:v>
                </c:pt>
                <c:pt idx="6">
                  <c:v>32230</c:v>
                </c:pt>
                <c:pt idx="7">
                  <c:v>22027.3</c:v>
                </c:pt>
                <c:pt idx="8">
                  <c:v>53109.9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%</c:v>
                </c:pt>
              </c:strCache>
            </c:strRef>
          </c:tx>
          <c:cat>
            <c:strRef>
              <c:f>Лист1!$A$2:$A$10</c:f>
              <c:strCache>
                <c:ptCount val="9"/>
                <c:pt idx="0">
                  <c:v>Общегосударственные вопросы</c:v>
                </c:pt>
                <c:pt idx="1">
                  <c:v>Национальная экономика</c:v>
                </c:pt>
                <c:pt idx="2">
                  <c:v>Жилищно-коммунальное хозяйство</c:v>
                </c:pt>
                <c:pt idx="3">
                  <c:v>Охрана окружающей среды</c:v>
                </c:pt>
                <c:pt idx="4">
                  <c:v>Образование</c:v>
                </c:pt>
                <c:pt idx="5">
                  <c:v>Культура, кинематография</c:v>
                </c:pt>
                <c:pt idx="6">
                  <c:v>Социальная политика</c:v>
                </c:pt>
                <c:pt idx="7">
                  <c:v>Физическая культура и спорт</c:v>
                </c:pt>
                <c:pt idx="8">
                  <c:v>Межбюджетные трансферты общего характера  бюджетам бюджетной системы РФ </c:v>
                </c:pt>
              </c:strCache>
            </c:strRef>
          </c:cat>
          <c:val>
            <c:numRef>
              <c:f>Лист1!$C$2:$C$10</c:f>
              <c:numCache>
                <c:formatCode>0.00</c:formatCode>
                <c:ptCount val="9"/>
                <c:pt idx="0">
                  <c:v>8.5171895533482989</c:v>
                </c:pt>
                <c:pt idx="1">
                  <c:v>1.4339764934285146</c:v>
                </c:pt>
                <c:pt idx="2">
                  <c:v>8.6655260076690244</c:v>
                </c:pt>
                <c:pt idx="3">
                  <c:v>1.2179423175510131</c:v>
                </c:pt>
                <c:pt idx="4">
                  <c:v>59.477694620973928</c:v>
                </c:pt>
                <c:pt idx="5">
                  <c:v>10.950879567068309</c:v>
                </c:pt>
                <c:pt idx="6">
                  <c:v>2.9228366587741919</c:v>
                </c:pt>
                <c:pt idx="7">
                  <c:v>1.9975860978534519</c:v>
                </c:pt>
                <c:pt idx="8">
                  <c:v>4.8163686833332751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0"/>
        </c:dLbls>
      </c:pie3DChart>
    </c:plotArea>
    <c:legend>
      <c:legendPos val="r"/>
      <c:layout>
        <c:manualLayout>
          <c:xMode val="edge"/>
          <c:yMode val="edge"/>
          <c:x val="0.68264842534971137"/>
          <c:y val="0.1444658322988267"/>
          <c:w val="0.28291728395329518"/>
          <c:h val="0.78333083763639788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1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  <c:spPr>
        <a:noFill/>
        <a:ln w="12700">
          <a:noFill/>
        </a:ln>
      </c:spPr>
    </c:floor>
    <c:sideWall>
      <c:thickness val="0"/>
      <c:spPr>
        <a:noFill/>
        <a:ln w="25400">
          <a:noFill/>
        </a:ln>
      </c:spPr>
    </c:sideWall>
    <c:backWall>
      <c:thickness val="0"/>
      <c:spPr>
        <a:noFill/>
        <a:ln w="25400">
          <a:noFill/>
        </a:ln>
      </c:spPr>
    </c:backWall>
    <c:plotArea>
      <c:layout/>
      <c:bar3DChart>
        <c:barDir val="bar"/>
        <c:grouping val="percent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Общегосударственные вопросы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5.1651436045490138E-3"/>
                  <c:y val="-0.12022447241591114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1.7215789667760454E-3"/>
                  <c:y val="-0.12716049967067525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 rot="-5400000" vert="horz"/>
              <a:lstStyle/>
              <a:p>
                <a:pPr>
                  <a:defRPr sz="12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Лист1!$A$2:$A$3</c:f>
              <c:numCache>
                <c:formatCode>General</c:formatCode>
                <c:ptCount val="2"/>
                <c:pt idx="0">
                  <c:v>2021</c:v>
                </c:pt>
                <c:pt idx="1">
                  <c:v>2020</c:v>
                </c:pt>
              </c:numCache>
            </c:numRef>
          </c:cat>
          <c:val>
            <c:numRef>
              <c:f>Лист1!$B$2:$B$3</c:f>
              <c:numCache>
                <c:formatCode>#,##0.0</c:formatCode>
                <c:ptCount val="2"/>
                <c:pt idx="0">
                  <c:v>93918.7</c:v>
                </c:pt>
                <c:pt idx="1">
                  <c:v>90684.5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Национальная экономика</c:v>
                </c:pt>
              </c:strCache>
            </c:strRef>
          </c:tx>
          <c:spPr>
            <a:solidFill>
              <a:srgbClr val="00B050"/>
            </a:solidFill>
          </c:spPr>
          <c:invertIfNegative val="0"/>
          <c:dLbls>
            <c:dLbl>
              <c:idx val="0"/>
              <c:layout>
                <c:manualLayout>
                  <c:x val="1.5495295245573415E-2"/>
                  <c:y val="-0.12253684559675139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3.4434290696993427E-3"/>
                  <c:y val="-0.1248484905857538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 rot="-5400000" vert="horz"/>
              <a:lstStyle/>
              <a:p>
                <a:pPr>
                  <a:defRPr sz="12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Лист1!$A$2:$A$3</c:f>
              <c:numCache>
                <c:formatCode>General</c:formatCode>
                <c:ptCount val="2"/>
                <c:pt idx="0">
                  <c:v>2021</c:v>
                </c:pt>
                <c:pt idx="1">
                  <c:v>2020</c:v>
                </c:pt>
              </c:numCache>
            </c:numRef>
          </c:cat>
          <c:val>
            <c:numRef>
              <c:f>Лист1!$C$2:$C$3</c:f>
              <c:numCache>
                <c:formatCode>#,##0.0</c:formatCode>
                <c:ptCount val="2"/>
                <c:pt idx="0">
                  <c:v>15812.4</c:v>
                </c:pt>
                <c:pt idx="1">
                  <c:v>21212.5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Жилищно-коммунальное хозяйство</c:v>
                </c:pt>
              </c:strCache>
            </c:strRef>
          </c:tx>
          <c:spPr>
            <a:solidFill>
              <a:srgbClr val="00B0F0"/>
            </a:solidFill>
          </c:spPr>
          <c:invertIfNegative val="0"/>
          <c:dLbls>
            <c:dLbl>
              <c:idx val="0"/>
              <c:layout>
                <c:manualLayout>
                  <c:x val="1.5495430813647041E-2"/>
                  <c:y val="-0.1225364815008325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1.2052001743947698E-2"/>
                  <c:y val="-0.1248484905857538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 rot="-5400000" vert="horz"/>
              <a:lstStyle/>
              <a:p>
                <a:pPr>
                  <a:defRPr sz="12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Лист1!$A$2:$A$3</c:f>
              <c:numCache>
                <c:formatCode>General</c:formatCode>
                <c:ptCount val="2"/>
                <c:pt idx="0">
                  <c:v>2021</c:v>
                </c:pt>
                <c:pt idx="1">
                  <c:v>2020</c:v>
                </c:pt>
              </c:numCache>
            </c:numRef>
          </c:cat>
          <c:val>
            <c:numRef>
              <c:f>Лист1!$D$2:$D$3</c:f>
              <c:numCache>
                <c:formatCode>#,##0.0</c:formatCode>
                <c:ptCount val="2"/>
                <c:pt idx="0">
                  <c:v>95554.4</c:v>
                </c:pt>
                <c:pt idx="1">
                  <c:v>30385.3</c:v>
                </c:pt>
              </c:numCache>
            </c:numRef>
          </c:val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Охрана окружающей среды</c:v>
                </c:pt>
              </c:strCache>
            </c:strRef>
          </c:tx>
          <c:spPr>
            <a:solidFill>
              <a:schemeClr val="tx2">
                <a:lumMod val="50000"/>
              </a:schemeClr>
            </a:solidFill>
          </c:spPr>
          <c:invertIfNegative val="0"/>
          <c:dLbls>
            <c:dLbl>
              <c:idx val="0"/>
              <c:layout>
                <c:manualLayout>
                  <c:x val="1.205186617587412E-2"/>
                  <c:y val="-0.12022447241591114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 rot="-5400000" vert="horz"/>
              <a:lstStyle/>
              <a:p>
                <a:pPr>
                  <a:defRPr sz="12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Лист1!$A$2:$A$3</c:f>
              <c:numCache>
                <c:formatCode>General</c:formatCode>
                <c:ptCount val="2"/>
                <c:pt idx="0">
                  <c:v>2021</c:v>
                </c:pt>
                <c:pt idx="1">
                  <c:v>2020</c:v>
                </c:pt>
              </c:numCache>
            </c:numRef>
          </c:cat>
          <c:val>
            <c:numRef>
              <c:f>Лист1!$E$2:$E$3</c:f>
              <c:numCache>
                <c:formatCode>General</c:formatCode>
                <c:ptCount val="2"/>
                <c:pt idx="0" formatCode="#,##0.0">
                  <c:v>13430.2</c:v>
                </c:pt>
              </c:numCache>
            </c:numRef>
          </c:val>
        </c:ser>
        <c:ser>
          <c:idx val="4"/>
          <c:order val="4"/>
          <c:tx>
            <c:strRef>
              <c:f>Лист1!$F$1</c:f>
              <c:strCache>
                <c:ptCount val="1"/>
                <c:pt idx="0">
                  <c:v>Образование</c:v>
                </c:pt>
              </c:strCache>
            </c:strRef>
          </c:tx>
          <c:spPr>
            <a:solidFill>
              <a:srgbClr val="FFFF00"/>
            </a:solidFill>
          </c:spPr>
          <c:invertIfNegative val="0"/>
          <c:dLbls>
            <c:dLbl>
              <c:idx val="0"/>
              <c:layout>
                <c:manualLayout>
                  <c:x val="-3.4434290696993427E-3"/>
                  <c:y val="-1.435462942450369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6.8868581393986853E-3"/>
                  <c:y val="-1.913950589933825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2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Лист1!$A$2:$A$3</c:f>
              <c:numCache>
                <c:formatCode>General</c:formatCode>
                <c:ptCount val="2"/>
                <c:pt idx="0">
                  <c:v>2021</c:v>
                </c:pt>
                <c:pt idx="1">
                  <c:v>2020</c:v>
                </c:pt>
              </c:numCache>
            </c:numRef>
          </c:cat>
          <c:val>
            <c:numRef>
              <c:f>Лист1!$F$2:$F$3</c:f>
              <c:numCache>
                <c:formatCode>#,##0.0</c:formatCode>
                <c:ptCount val="2"/>
                <c:pt idx="0">
                  <c:v>655858.1</c:v>
                </c:pt>
                <c:pt idx="1">
                  <c:v>587159.19999999995</c:v>
                </c:pt>
              </c:numCache>
            </c:numRef>
          </c:val>
        </c:ser>
        <c:ser>
          <c:idx val="5"/>
          <c:order val="5"/>
          <c:tx>
            <c:strRef>
              <c:f>Лист1!$G$1</c:f>
              <c:strCache>
                <c:ptCount val="1"/>
                <c:pt idx="0">
                  <c:v>Культура, кинематография</c:v>
                </c:pt>
              </c:strCache>
            </c:strRef>
          </c:tx>
          <c:spPr>
            <a:solidFill>
              <a:schemeClr val="accent6">
                <a:lumMod val="60000"/>
                <a:lumOff val="40000"/>
              </a:schemeClr>
            </a:solidFill>
          </c:spPr>
          <c:invertIfNegative val="0"/>
          <c:dLbls>
            <c:dLbl>
              <c:idx val="0"/>
              <c:layout>
                <c:manualLayout>
                  <c:x val="3.4434290696993427E-3"/>
                  <c:y val="-1.674706766192106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1.0330287209097901E-2"/>
                  <c:y val="-1.196219118708643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2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Лист1!$A$2:$A$3</c:f>
              <c:numCache>
                <c:formatCode>General</c:formatCode>
                <c:ptCount val="2"/>
                <c:pt idx="0">
                  <c:v>2021</c:v>
                </c:pt>
                <c:pt idx="1">
                  <c:v>2020</c:v>
                </c:pt>
              </c:numCache>
            </c:numRef>
          </c:cat>
          <c:val>
            <c:numRef>
              <c:f>Лист1!$G$2:$G$3</c:f>
              <c:numCache>
                <c:formatCode>#,##0.0</c:formatCode>
                <c:ptCount val="2"/>
                <c:pt idx="0">
                  <c:v>120754.9</c:v>
                </c:pt>
                <c:pt idx="1">
                  <c:v>96526.7</c:v>
                </c:pt>
              </c:numCache>
            </c:numRef>
          </c:val>
        </c:ser>
        <c:ser>
          <c:idx val="6"/>
          <c:order val="6"/>
          <c:tx>
            <c:strRef>
              <c:f>Лист1!$H$1</c:f>
              <c:strCache>
                <c:ptCount val="1"/>
                <c:pt idx="0">
                  <c:v>Социальная политика</c:v>
                </c:pt>
              </c:strCache>
            </c:strRef>
          </c:tx>
          <c:spPr>
            <a:solidFill>
              <a:schemeClr val="accent1"/>
            </a:solidFill>
          </c:spPr>
          <c:invertIfNegative val="0"/>
          <c:dLbls>
            <c:dLbl>
              <c:idx val="0"/>
              <c:layout>
                <c:manualLayout>
                  <c:x val="8.6085726742483569E-3"/>
                  <c:y val="-0.120224542573344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1.7217145348496713E-3"/>
                  <c:y val="-0.12245610346786748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 rot="-5400000" vert="horz"/>
              <a:lstStyle/>
              <a:p>
                <a:pPr>
                  <a:defRPr sz="12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Лист1!$A$2:$A$3</c:f>
              <c:numCache>
                <c:formatCode>General</c:formatCode>
                <c:ptCount val="2"/>
                <c:pt idx="0">
                  <c:v>2021</c:v>
                </c:pt>
                <c:pt idx="1">
                  <c:v>2020</c:v>
                </c:pt>
              </c:numCache>
            </c:numRef>
          </c:cat>
          <c:val>
            <c:numRef>
              <c:f>Лист1!$H$2:$H$3</c:f>
              <c:numCache>
                <c:formatCode>#,##0.0</c:formatCode>
                <c:ptCount val="2"/>
                <c:pt idx="0">
                  <c:v>32230</c:v>
                </c:pt>
                <c:pt idx="1">
                  <c:v>31252.6</c:v>
                </c:pt>
              </c:numCache>
            </c:numRef>
          </c:val>
        </c:ser>
        <c:ser>
          <c:idx val="7"/>
          <c:order val="7"/>
          <c:tx>
            <c:strRef>
              <c:f>Лист1!$I$1</c:f>
              <c:strCache>
                <c:ptCount val="1"/>
                <c:pt idx="0">
                  <c:v>Физическая культура и спорт</c:v>
                </c:pt>
              </c:strCache>
            </c:strRef>
          </c:tx>
          <c:spPr>
            <a:solidFill>
              <a:srgbClr val="C00000"/>
            </a:solidFill>
          </c:spPr>
          <c:invertIfNegative val="0"/>
          <c:dLbls>
            <c:dLbl>
              <c:idx val="0"/>
              <c:layout>
                <c:manualLayout>
                  <c:x val="1.7217009780423103E-2"/>
                  <c:y val="-0.1193206907101057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1.5495430813647041E-2"/>
                  <c:y val="-0.1209087422330528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 rot="-5400000" vert="horz"/>
              <a:lstStyle/>
              <a:p>
                <a:pPr>
                  <a:defRPr sz="1200" b="1"/>
                </a:pPr>
                <a:endParaRPr lang="ru-RU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</c:dLbls>
          <c:cat>
            <c:numRef>
              <c:f>Лист1!$A$2:$A$3</c:f>
              <c:numCache>
                <c:formatCode>General</c:formatCode>
                <c:ptCount val="2"/>
                <c:pt idx="0">
                  <c:v>2021</c:v>
                </c:pt>
                <c:pt idx="1">
                  <c:v>2020</c:v>
                </c:pt>
              </c:numCache>
            </c:numRef>
          </c:cat>
          <c:val>
            <c:numRef>
              <c:f>Лист1!$I$2:$I$3</c:f>
              <c:numCache>
                <c:formatCode>#,##0.0</c:formatCode>
                <c:ptCount val="2"/>
                <c:pt idx="0">
                  <c:v>22027.3</c:v>
                </c:pt>
                <c:pt idx="1">
                  <c:v>7801.2</c:v>
                </c:pt>
              </c:numCache>
            </c:numRef>
          </c:val>
        </c:ser>
        <c:ser>
          <c:idx val="8"/>
          <c:order val="8"/>
          <c:tx>
            <c:strRef>
              <c:f>Лист1!$J$1</c:f>
              <c:strCache>
                <c:ptCount val="1"/>
                <c:pt idx="0">
                  <c:v>Межбюджетные трансферты общего характера бюджетам бюджетной системы РФ</c:v>
                </c:pt>
              </c:strCache>
            </c:strRef>
          </c:tx>
          <c:spPr>
            <a:solidFill>
              <a:schemeClr val="tx2">
                <a:lumMod val="50000"/>
              </a:schemeClr>
            </a:solidFill>
          </c:spPr>
          <c:invertIfNegative val="0"/>
          <c:dLbls>
            <c:dLbl>
              <c:idx val="0"/>
              <c:layout>
                <c:manualLayout>
                  <c:x val="3.1270267427004603E-2"/>
                  <c:y val="5.749895636946179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2.9269147092444412E-2"/>
                  <c:y val="5.741851769801476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2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Лист1!$A$2:$A$3</c:f>
              <c:numCache>
                <c:formatCode>General</c:formatCode>
                <c:ptCount val="2"/>
                <c:pt idx="0">
                  <c:v>2021</c:v>
                </c:pt>
                <c:pt idx="1">
                  <c:v>2020</c:v>
                </c:pt>
              </c:numCache>
            </c:numRef>
          </c:cat>
          <c:val>
            <c:numRef>
              <c:f>Лист1!$J$2:$J$3</c:f>
              <c:numCache>
                <c:formatCode>#,##0.0</c:formatCode>
                <c:ptCount val="2"/>
                <c:pt idx="0">
                  <c:v>53109.9</c:v>
                </c:pt>
                <c:pt idx="1">
                  <c:v>61284.9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76"/>
        <c:gapDepth val="34"/>
        <c:shape val="cylinder"/>
        <c:axId val="229591552"/>
        <c:axId val="230272960"/>
        <c:axId val="0"/>
      </c:bar3DChart>
      <c:catAx>
        <c:axId val="229591552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230272960"/>
        <c:crosses val="autoZero"/>
        <c:auto val="1"/>
        <c:lblAlgn val="ctr"/>
        <c:lblOffset val="100"/>
        <c:noMultiLvlLbl val="0"/>
      </c:catAx>
      <c:valAx>
        <c:axId val="230272960"/>
        <c:scaling>
          <c:orientation val="minMax"/>
        </c:scaling>
        <c:delete val="1"/>
        <c:axPos val="b"/>
        <c:numFmt formatCode="0%" sourceLinked="1"/>
        <c:majorTickMark val="out"/>
        <c:minorTickMark val="none"/>
        <c:tickLblPos val="nextTo"/>
        <c:crossAx val="229591552"/>
        <c:crosses val="autoZero"/>
        <c:crossBetween val="between"/>
      </c:valAx>
      <c:spPr>
        <a:noFill/>
      </c:spPr>
    </c:plotArea>
    <c:legend>
      <c:legendPos val="b"/>
      <c:legendEntry>
        <c:idx val="0"/>
        <c:txPr>
          <a:bodyPr/>
          <a:lstStyle/>
          <a:p>
            <a:pPr>
              <a:defRPr sz="1000"/>
            </a:pPr>
            <a:endParaRPr lang="ru-RU"/>
          </a:p>
        </c:txPr>
      </c:legendEntry>
      <c:legendEntry>
        <c:idx val="1"/>
        <c:txPr>
          <a:bodyPr/>
          <a:lstStyle/>
          <a:p>
            <a:pPr>
              <a:defRPr sz="1000"/>
            </a:pPr>
            <a:endParaRPr lang="ru-RU"/>
          </a:p>
        </c:txPr>
      </c:legendEntry>
      <c:legendEntry>
        <c:idx val="2"/>
        <c:txPr>
          <a:bodyPr/>
          <a:lstStyle/>
          <a:p>
            <a:pPr>
              <a:defRPr sz="1000"/>
            </a:pPr>
            <a:endParaRPr lang="ru-RU"/>
          </a:p>
        </c:txPr>
      </c:legendEntry>
      <c:legendEntry>
        <c:idx val="3"/>
        <c:txPr>
          <a:bodyPr/>
          <a:lstStyle/>
          <a:p>
            <a:pPr>
              <a:defRPr sz="1000"/>
            </a:pPr>
            <a:endParaRPr lang="ru-RU"/>
          </a:p>
        </c:txPr>
      </c:legendEntry>
      <c:layout>
        <c:manualLayout>
          <c:xMode val="edge"/>
          <c:yMode val="edge"/>
          <c:x val="4.4710762598462968E-2"/>
          <c:y val="0.50337735374357961"/>
          <c:w val="0.85067968080064338"/>
          <c:h val="0.49662258882618143"/>
        </c:manualLayout>
      </c:layout>
      <c:overlay val="0"/>
      <c:spPr>
        <a:effectLst>
          <a:softEdge rad="1066800"/>
        </a:effectLst>
      </c:spPr>
      <c:txPr>
        <a:bodyPr/>
        <a:lstStyle/>
        <a:p>
          <a:pPr>
            <a:defRPr sz="1000"/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  <c:spPr>
        <a:noFill/>
        <a:ln w="12700">
          <a:noFill/>
        </a:ln>
      </c:spPr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Функционирование высшего должностного лица муниципального образования</c:v>
                </c:pt>
              </c:strCache>
            </c:strRef>
          </c:tx>
          <c:spPr>
            <a:solidFill>
              <a:schemeClr val="accent6">
                <a:lumMod val="75000"/>
              </a:schemeClr>
            </a:solidFill>
          </c:spPr>
          <c:invertIfNegative val="0"/>
          <c:dLbls>
            <c:dLbl>
              <c:idx val="0"/>
              <c:layout>
                <c:manualLayout>
                  <c:x val="8.8184646150427457E-3"/>
                  <c:y val="-2.6021940323129079E-2"/>
                </c:manualLayout>
              </c:layout>
              <c:tx>
                <c:rich>
                  <a:bodyPr/>
                  <a:lstStyle/>
                  <a:p>
                    <a:r>
                      <a:rPr lang="en-US" b="1" dirty="0"/>
                      <a:t>2 </a:t>
                    </a:r>
                    <a:r>
                      <a:rPr lang="en-US" b="1" dirty="0" smtClean="0"/>
                      <a:t>614,3</a:t>
                    </a:r>
                    <a:r>
                      <a:rPr lang="ru-RU" b="1" dirty="0" smtClean="0"/>
                      <a:t> </a:t>
                    </a:r>
                  </a:p>
                  <a:p>
                    <a:r>
                      <a:rPr lang="ru-RU" b="1" dirty="0" smtClean="0"/>
                      <a:t>2,7%</a:t>
                    </a:r>
                    <a:endParaRPr lang="ru-RU" dirty="0" smtClean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2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Лист1!$B$2</c:f>
              <c:numCache>
                <c:formatCode>#,##0.0</c:formatCode>
                <c:ptCount val="1"/>
                <c:pt idx="0">
                  <c:v>2614.3000000000002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Функционирование представительных органов муниципальных образований</c:v>
                </c:pt>
              </c:strCache>
            </c:strRef>
          </c:tx>
          <c:spPr>
            <a:solidFill>
              <a:schemeClr val="accent5"/>
            </a:solidFill>
          </c:spPr>
          <c:invertIfNegative val="0"/>
          <c:dLbls>
            <c:dLbl>
              <c:idx val="0"/>
              <c:layout>
                <c:manualLayout>
                  <c:x val="3.5273858460171094E-2"/>
                  <c:y val="2.7158177710894077E-3"/>
                </c:manualLayout>
              </c:layout>
              <c:tx>
                <c:rich>
                  <a:bodyPr/>
                  <a:lstStyle/>
                  <a:p>
                    <a:pPr>
                      <a:defRPr sz="1200" b="1"/>
                    </a:pPr>
                    <a:r>
                      <a:rPr lang="en-US" sz="1200" b="1" dirty="0"/>
                      <a:t>1 </a:t>
                    </a:r>
                    <a:r>
                      <a:rPr lang="en-US" sz="1200" b="1" dirty="0" smtClean="0"/>
                      <a:t>362,7</a:t>
                    </a:r>
                    <a:r>
                      <a:rPr lang="ru-RU" sz="1200" b="1" dirty="0" smtClean="0"/>
                      <a:t> </a:t>
                    </a:r>
                  </a:p>
                  <a:p>
                    <a:pPr>
                      <a:defRPr sz="1200" b="1"/>
                    </a:pPr>
                    <a:r>
                      <a:rPr lang="ru-RU" sz="1200" b="1" dirty="0" smtClean="0"/>
                      <a:t>1,5%</a:t>
                    </a:r>
                    <a:endParaRPr lang="ru-RU" sz="1200" dirty="0" smtClean="0"/>
                  </a:p>
                </c:rich>
              </c:tx>
              <c:spPr/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Лист1!$C$2</c:f>
              <c:numCache>
                <c:formatCode>#,##0.0</c:formatCode>
                <c:ptCount val="1"/>
                <c:pt idx="0">
                  <c:v>1362.7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Функционирование местных администраций</c:v>
                </c:pt>
              </c:strCache>
            </c:strRef>
          </c:tx>
          <c:spPr>
            <a:solidFill>
              <a:srgbClr val="7030A0"/>
            </a:solidFill>
          </c:spPr>
          <c:invertIfNegative val="0"/>
          <c:dLbls>
            <c:dLbl>
              <c:idx val="0"/>
              <c:layout>
                <c:manualLayout>
                  <c:x val="1.4697441025071235E-2"/>
                  <c:y val="-2.3130398990276125E-2"/>
                </c:manualLayout>
              </c:layout>
              <c:tx>
                <c:rich>
                  <a:bodyPr/>
                  <a:lstStyle/>
                  <a:p>
                    <a:r>
                      <a:rPr lang="en-US" b="1"/>
                      <a:t>27 </a:t>
                    </a:r>
                    <a:r>
                      <a:rPr lang="en-US" b="1" smtClean="0"/>
                      <a:t>785,4</a:t>
                    </a:r>
                    <a:endParaRPr lang="ru-RU" b="1" smtClean="0"/>
                  </a:p>
                  <a:p>
                    <a:r>
                      <a:rPr lang="ru-RU" b="1" smtClean="0"/>
                      <a:t>29,6%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2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Лист1!$D$2</c:f>
              <c:numCache>
                <c:formatCode>#,##0.0</c:formatCode>
                <c:ptCount val="1"/>
                <c:pt idx="0">
                  <c:v>27785.4</c:v>
                </c:pt>
              </c:numCache>
            </c:numRef>
          </c:val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Обеспечение деятельности финансовых органов</c:v>
                </c:pt>
              </c:strCache>
            </c:strRef>
          </c:tx>
          <c:spPr>
            <a:solidFill>
              <a:schemeClr val="accent4">
                <a:lumMod val="50000"/>
              </a:schemeClr>
            </a:solidFill>
          </c:spPr>
          <c:invertIfNegative val="0"/>
          <c:dLbls>
            <c:dLbl>
              <c:idx val="0"/>
              <c:layout>
                <c:manualLayout>
                  <c:x val="6.9535761964517606E-2"/>
                  <c:y val="-1.7786112990812418E-2"/>
                </c:manualLayout>
              </c:layout>
              <c:tx>
                <c:rich>
                  <a:bodyPr/>
                  <a:lstStyle/>
                  <a:p>
                    <a:r>
                      <a:rPr lang="en-US" b="1"/>
                      <a:t>13 </a:t>
                    </a:r>
                    <a:r>
                      <a:rPr lang="en-US" b="1" smtClean="0"/>
                      <a:t>265,8</a:t>
                    </a:r>
                    <a:endParaRPr lang="ru-RU" b="1" smtClean="0"/>
                  </a:p>
                  <a:p>
                    <a:r>
                      <a:rPr lang="ru-RU" b="1" smtClean="0"/>
                      <a:t>14,1%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2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Лист1!$E$2</c:f>
              <c:numCache>
                <c:formatCode>#,##0.0</c:formatCode>
                <c:ptCount val="1"/>
                <c:pt idx="0">
                  <c:v>13265.8</c:v>
                </c:pt>
              </c:numCache>
            </c:numRef>
          </c:val>
        </c:ser>
        <c:ser>
          <c:idx val="4"/>
          <c:order val="4"/>
          <c:tx>
            <c:strRef>
              <c:f>Лист1!$F$1</c:f>
              <c:strCache>
                <c:ptCount val="1"/>
                <c:pt idx="0">
                  <c:v>Другие общегосударственные вопросы</c:v>
                </c:pt>
              </c:strCache>
            </c:strRef>
          </c:tx>
          <c:spPr>
            <a:solidFill>
              <a:srgbClr val="FFFF00"/>
            </a:solidFill>
          </c:spPr>
          <c:invertIfNegative val="0"/>
          <c:dLbls>
            <c:dLbl>
              <c:idx val="0"/>
              <c:layout>
                <c:manualLayout>
                  <c:x val="-3.7201467596496673E-2"/>
                  <c:y val="0.11286814091363585"/>
                </c:manualLayout>
              </c:layout>
              <c:tx>
                <c:rich>
                  <a:bodyPr/>
                  <a:lstStyle/>
                  <a:p>
                    <a:r>
                      <a:rPr lang="en-US" b="1"/>
                      <a:t>48 </a:t>
                    </a:r>
                    <a:r>
                      <a:rPr lang="en-US" b="1" smtClean="0"/>
                      <a:t>890,5</a:t>
                    </a:r>
                    <a:endParaRPr lang="ru-RU" b="1" smtClean="0"/>
                  </a:p>
                  <a:p>
                    <a:r>
                      <a:rPr lang="ru-RU" b="1" smtClean="0"/>
                      <a:t>52,1%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2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Лист1!$F$2</c:f>
              <c:numCache>
                <c:formatCode>#,##0.0</c:formatCode>
                <c:ptCount val="1"/>
                <c:pt idx="0">
                  <c:v>48890.5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shape val="box"/>
        <c:axId val="229875200"/>
        <c:axId val="230342656"/>
        <c:axId val="0"/>
      </c:bar3DChart>
      <c:catAx>
        <c:axId val="229875200"/>
        <c:scaling>
          <c:orientation val="minMax"/>
        </c:scaling>
        <c:delete val="1"/>
        <c:axPos val="b"/>
        <c:majorTickMark val="out"/>
        <c:minorTickMark val="none"/>
        <c:tickLblPos val="nextTo"/>
        <c:crossAx val="230342656"/>
        <c:crosses val="autoZero"/>
        <c:auto val="1"/>
        <c:lblAlgn val="ctr"/>
        <c:lblOffset val="100"/>
        <c:noMultiLvlLbl val="0"/>
      </c:catAx>
      <c:valAx>
        <c:axId val="230342656"/>
        <c:scaling>
          <c:orientation val="minMax"/>
        </c:scaling>
        <c:delete val="1"/>
        <c:axPos val="l"/>
        <c:numFmt formatCode="#,##0.0" sourceLinked="1"/>
        <c:majorTickMark val="out"/>
        <c:minorTickMark val="none"/>
        <c:tickLblPos val="nextTo"/>
        <c:crossAx val="229875200"/>
        <c:crosses val="autoZero"/>
        <c:crossBetween val="between"/>
      </c:valAx>
    </c:plotArea>
    <c:legend>
      <c:legendPos val="b"/>
      <c:layout>
        <c:manualLayout>
          <c:xMode val="edge"/>
          <c:yMode val="edge"/>
          <c:x val="4.6671499159474085E-2"/>
          <c:y val="0.68025543458134274"/>
          <c:w val="0.7698853132894159"/>
          <c:h val="0.29723338820939088"/>
        </c:manualLayout>
      </c:layout>
      <c:overlay val="0"/>
      <c:txPr>
        <a:bodyPr/>
        <a:lstStyle/>
        <a:p>
          <a:pPr>
            <a:defRPr sz="800" b="1">
              <a:solidFill>
                <a:schemeClr val="tx1"/>
              </a:solidFill>
            </a:defRPr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E90E595-4B5F-4D48-9D06-F8CFE75EB5C1}" type="doc">
      <dgm:prSet loTypeId="urn:microsoft.com/office/officeart/2005/8/layout/radial5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1827F7F6-3ED2-476F-A884-273B169C1016}">
      <dgm:prSet phldrT="[Текст]"/>
      <dgm:spPr>
        <a:solidFill>
          <a:srgbClr val="FFFF00"/>
        </a:solidFill>
      </dgm:spPr>
      <dgm:t>
        <a:bodyPr/>
        <a:lstStyle/>
        <a:p>
          <a:r>
            <a:rPr lang="ru-RU" b="1" dirty="0" smtClean="0">
              <a:solidFill>
                <a:schemeClr val="tx1"/>
              </a:solidFill>
            </a:rPr>
            <a:t>95 554,4 тыс. рублей</a:t>
          </a:r>
          <a:endParaRPr lang="ru-RU" b="1" dirty="0">
            <a:solidFill>
              <a:schemeClr val="tx1"/>
            </a:solidFill>
          </a:endParaRPr>
        </a:p>
      </dgm:t>
    </dgm:pt>
    <dgm:pt modelId="{EE80EE13-D89A-44F8-96B6-7E738BD27B60}" type="parTrans" cxnId="{27919483-7850-452D-8C64-FA229F1B1386}">
      <dgm:prSet/>
      <dgm:spPr/>
      <dgm:t>
        <a:bodyPr/>
        <a:lstStyle/>
        <a:p>
          <a:endParaRPr lang="ru-RU"/>
        </a:p>
      </dgm:t>
    </dgm:pt>
    <dgm:pt modelId="{0CDADC44-6B2A-420D-A1FB-AC9BB01A8F53}" type="sibTrans" cxnId="{27919483-7850-452D-8C64-FA229F1B1386}">
      <dgm:prSet/>
      <dgm:spPr/>
      <dgm:t>
        <a:bodyPr/>
        <a:lstStyle/>
        <a:p>
          <a:endParaRPr lang="ru-RU"/>
        </a:p>
      </dgm:t>
    </dgm:pt>
    <dgm:pt modelId="{5A518074-AEDA-4594-BF1D-D4EA3DB6716E}">
      <dgm:prSet phldrT="[Текст]" custT="1"/>
      <dgm:spPr>
        <a:solidFill>
          <a:srgbClr val="00B0F0"/>
        </a:solidFill>
        <a:ln>
          <a:solidFill>
            <a:schemeClr val="accent6">
              <a:lumMod val="50000"/>
            </a:schemeClr>
          </a:solidFill>
        </a:ln>
      </dgm:spPr>
      <dgm:t>
        <a:bodyPr/>
        <a:lstStyle/>
        <a:p>
          <a:r>
            <a:rPr lang="ru-RU" sz="1200" b="1" dirty="0" smtClean="0">
              <a:solidFill>
                <a:schemeClr val="tx1"/>
              </a:solidFill>
            </a:rPr>
            <a:t>Коммунальное хозяйство                  8 116,8             тыс. рублей,             8,5 %</a:t>
          </a:r>
          <a:endParaRPr lang="ru-RU" sz="1200" b="1" dirty="0">
            <a:solidFill>
              <a:schemeClr val="tx1"/>
            </a:solidFill>
          </a:endParaRPr>
        </a:p>
      </dgm:t>
    </dgm:pt>
    <dgm:pt modelId="{20A6D874-455A-4BD8-8335-0311DD9CF153}" type="parTrans" cxnId="{6CABF5CE-98CE-4645-9E7F-CEA1EB769FA3}">
      <dgm:prSet/>
      <dgm:spPr>
        <a:scene3d>
          <a:camera prst="orthographicFront">
            <a:rot lat="0" lon="10800000" rev="0"/>
          </a:camera>
          <a:lightRig rig="threePt" dir="t"/>
        </a:scene3d>
      </dgm:spPr>
      <dgm:t>
        <a:bodyPr/>
        <a:lstStyle/>
        <a:p>
          <a:endParaRPr lang="ru-RU"/>
        </a:p>
      </dgm:t>
    </dgm:pt>
    <dgm:pt modelId="{551B8364-35F6-4D7F-AA9A-CFB588EF2710}" type="sibTrans" cxnId="{6CABF5CE-98CE-4645-9E7F-CEA1EB769FA3}">
      <dgm:prSet/>
      <dgm:spPr/>
      <dgm:t>
        <a:bodyPr/>
        <a:lstStyle/>
        <a:p>
          <a:endParaRPr lang="ru-RU"/>
        </a:p>
      </dgm:t>
    </dgm:pt>
    <dgm:pt modelId="{9988ABD3-FCCD-4EBE-B3E1-B2E87F5B2AB8}">
      <dgm:prSet custT="1"/>
      <dgm:spPr>
        <a:solidFill>
          <a:srgbClr val="00B0F0"/>
        </a:solidFill>
        <a:ln>
          <a:solidFill>
            <a:schemeClr val="accent6">
              <a:lumMod val="50000"/>
            </a:schemeClr>
          </a:solidFill>
        </a:ln>
      </dgm:spPr>
      <dgm:t>
        <a:bodyPr/>
        <a:lstStyle/>
        <a:p>
          <a:r>
            <a:rPr lang="ru-RU" sz="1200" b="1" dirty="0" smtClean="0">
              <a:solidFill>
                <a:schemeClr val="tx1"/>
              </a:solidFill>
            </a:rPr>
            <a:t>Благоустройство           3 352,3                   тыс. рублей,    3,5 %</a:t>
          </a:r>
          <a:endParaRPr lang="ru-RU" sz="1200" b="1" dirty="0">
            <a:solidFill>
              <a:schemeClr val="tx1"/>
            </a:solidFill>
          </a:endParaRPr>
        </a:p>
      </dgm:t>
    </dgm:pt>
    <dgm:pt modelId="{67316444-5D64-483B-983B-406D9084FFDC}" type="parTrans" cxnId="{4395A75F-637F-4A7C-9422-5AA7CB662A7C}">
      <dgm:prSet/>
      <dgm:spPr/>
      <dgm:t>
        <a:bodyPr/>
        <a:lstStyle/>
        <a:p>
          <a:endParaRPr lang="ru-RU"/>
        </a:p>
      </dgm:t>
    </dgm:pt>
    <dgm:pt modelId="{895C5B74-CA42-4BC6-93B2-BB74ABECE7B1}" type="sibTrans" cxnId="{4395A75F-637F-4A7C-9422-5AA7CB662A7C}">
      <dgm:prSet/>
      <dgm:spPr/>
      <dgm:t>
        <a:bodyPr/>
        <a:lstStyle/>
        <a:p>
          <a:endParaRPr lang="ru-RU"/>
        </a:p>
      </dgm:t>
    </dgm:pt>
    <dgm:pt modelId="{4040FD0D-6DB5-4C73-8DA0-5A42896A77DF}">
      <dgm:prSet custT="1"/>
      <dgm:spPr>
        <a:solidFill>
          <a:srgbClr val="00B0F0"/>
        </a:solidFill>
        <a:ln>
          <a:solidFill>
            <a:schemeClr val="accent6">
              <a:lumMod val="50000"/>
            </a:schemeClr>
          </a:solidFill>
        </a:ln>
      </dgm:spPr>
      <dgm:t>
        <a:bodyPr/>
        <a:lstStyle/>
        <a:p>
          <a:r>
            <a:rPr lang="ru-RU" sz="1200" b="1" dirty="0" smtClean="0">
              <a:solidFill>
                <a:schemeClr val="tx1"/>
              </a:solidFill>
            </a:rPr>
            <a:t>Другие вопросы в области ЖКХ – 84 085,3               тыс. рублей, 88,0%</a:t>
          </a:r>
          <a:endParaRPr lang="ru-RU" sz="1200" b="1" dirty="0">
            <a:solidFill>
              <a:schemeClr val="tx1"/>
            </a:solidFill>
          </a:endParaRPr>
        </a:p>
      </dgm:t>
    </dgm:pt>
    <dgm:pt modelId="{52D1E03C-103C-4379-BDCA-27A205F30B6E}" type="parTrans" cxnId="{2E8A4564-1BD9-4048-AF5C-ECC26D239485}">
      <dgm:prSet/>
      <dgm:spPr/>
      <dgm:t>
        <a:bodyPr/>
        <a:lstStyle/>
        <a:p>
          <a:endParaRPr lang="ru-RU"/>
        </a:p>
      </dgm:t>
    </dgm:pt>
    <dgm:pt modelId="{F699C7DD-993C-4029-B3CC-6C86F606470F}" type="sibTrans" cxnId="{2E8A4564-1BD9-4048-AF5C-ECC26D239485}">
      <dgm:prSet/>
      <dgm:spPr/>
      <dgm:t>
        <a:bodyPr/>
        <a:lstStyle/>
        <a:p>
          <a:endParaRPr lang="ru-RU"/>
        </a:p>
      </dgm:t>
    </dgm:pt>
    <dgm:pt modelId="{07E95D4C-EDBD-47C1-B97E-90F8BB59081D}" type="pres">
      <dgm:prSet presAssocID="{EE90E595-4B5F-4D48-9D06-F8CFE75EB5C1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C2FE1A94-A14D-4A51-B7F5-0DB694B2FCB2}" type="pres">
      <dgm:prSet presAssocID="{1827F7F6-3ED2-476F-A884-273B169C1016}" presName="centerShape" presStyleLbl="node0" presStyleIdx="0" presStyleCnt="1" custScaleX="137354" custScaleY="114603"/>
      <dgm:spPr/>
      <dgm:t>
        <a:bodyPr/>
        <a:lstStyle/>
        <a:p>
          <a:endParaRPr lang="ru-RU"/>
        </a:p>
      </dgm:t>
    </dgm:pt>
    <dgm:pt modelId="{631AA215-CEC7-4171-8C0C-D4205C183646}" type="pres">
      <dgm:prSet presAssocID="{52D1E03C-103C-4379-BDCA-27A205F30B6E}" presName="parTrans" presStyleLbl="sibTrans2D1" presStyleIdx="0" presStyleCnt="3"/>
      <dgm:spPr/>
      <dgm:t>
        <a:bodyPr/>
        <a:lstStyle/>
        <a:p>
          <a:endParaRPr lang="ru-RU"/>
        </a:p>
      </dgm:t>
    </dgm:pt>
    <dgm:pt modelId="{EEF28BD3-54B5-4C87-BCE4-677F88F9702A}" type="pres">
      <dgm:prSet presAssocID="{52D1E03C-103C-4379-BDCA-27A205F30B6E}" presName="connectorText" presStyleLbl="sibTrans2D1" presStyleIdx="0" presStyleCnt="3"/>
      <dgm:spPr/>
      <dgm:t>
        <a:bodyPr/>
        <a:lstStyle/>
        <a:p>
          <a:endParaRPr lang="ru-RU"/>
        </a:p>
      </dgm:t>
    </dgm:pt>
    <dgm:pt modelId="{2718235B-261C-4CB5-9C06-2C214691E9A7}" type="pres">
      <dgm:prSet presAssocID="{4040FD0D-6DB5-4C73-8DA0-5A42896A77DF}" presName="node" presStyleLbl="node1" presStyleIdx="0" presStyleCnt="3" custScaleX="127131" custScaleY="113998" custRadScaleRad="115482" custRadScaleInc="4698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7B47151-036C-486D-8304-549BF62BC0C0}" type="pres">
      <dgm:prSet presAssocID="{67316444-5D64-483B-983B-406D9084FFDC}" presName="parTrans" presStyleLbl="sibTrans2D1" presStyleIdx="1" presStyleCnt="3"/>
      <dgm:spPr/>
      <dgm:t>
        <a:bodyPr/>
        <a:lstStyle/>
        <a:p>
          <a:endParaRPr lang="ru-RU"/>
        </a:p>
      </dgm:t>
    </dgm:pt>
    <dgm:pt modelId="{6ECC71FB-6A53-4E05-BD01-3837E4CD0829}" type="pres">
      <dgm:prSet presAssocID="{67316444-5D64-483B-983B-406D9084FFDC}" presName="connectorText" presStyleLbl="sibTrans2D1" presStyleIdx="1" presStyleCnt="3"/>
      <dgm:spPr/>
      <dgm:t>
        <a:bodyPr/>
        <a:lstStyle/>
        <a:p>
          <a:endParaRPr lang="ru-RU"/>
        </a:p>
      </dgm:t>
    </dgm:pt>
    <dgm:pt modelId="{B375E532-898B-48C5-90B5-CE023FCF3E5A}" type="pres">
      <dgm:prSet presAssocID="{9988ABD3-FCCD-4EBE-B3E1-B2E87F5B2AB8}" presName="node" presStyleLbl="node1" presStyleIdx="1" presStyleCnt="3" custScaleX="147323" custScaleY="136188" custRadScaleRad="131352" custRadScaleInc="-1258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0DF4B7C-2672-4F51-9A18-1C224EC32CE4}" type="pres">
      <dgm:prSet presAssocID="{20A6D874-455A-4BD8-8335-0311DD9CF153}" presName="parTrans" presStyleLbl="sibTrans2D1" presStyleIdx="2" presStyleCnt="3"/>
      <dgm:spPr/>
      <dgm:t>
        <a:bodyPr/>
        <a:lstStyle/>
        <a:p>
          <a:endParaRPr lang="ru-RU"/>
        </a:p>
      </dgm:t>
    </dgm:pt>
    <dgm:pt modelId="{CECB9785-1B76-4FF5-B18E-D29C30BC01CD}" type="pres">
      <dgm:prSet presAssocID="{20A6D874-455A-4BD8-8335-0311DD9CF153}" presName="connectorText" presStyleLbl="sibTrans2D1" presStyleIdx="2" presStyleCnt="3"/>
      <dgm:spPr/>
      <dgm:t>
        <a:bodyPr/>
        <a:lstStyle/>
        <a:p>
          <a:endParaRPr lang="ru-RU"/>
        </a:p>
      </dgm:t>
    </dgm:pt>
    <dgm:pt modelId="{BC1A7A06-2F80-4243-858E-2F90FCF4E7D7}" type="pres">
      <dgm:prSet presAssocID="{5A518074-AEDA-4594-BF1D-D4EA3DB6716E}" presName="node" presStyleLbl="node1" presStyleIdx="2" presStyleCnt="3" custScaleX="130678" custScaleY="116856" custRadScaleRad="128363" custRadScaleInc="3734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76B6C534-0E8A-4D08-A9E8-2565D23DFD32}" type="presOf" srcId="{67316444-5D64-483B-983B-406D9084FFDC}" destId="{97B47151-036C-486D-8304-549BF62BC0C0}" srcOrd="0" destOrd="0" presId="urn:microsoft.com/office/officeart/2005/8/layout/radial5"/>
    <dgm:cxn modelId="{EE0B6F9A-5EF3-43B6-9667-7E6F38AD0494}" type="presOf" srcId="{52D1E03C-103C-4379-BDCA-27A205F30B6E}" destId="{631AA215-CEC7-4171-8C0C-D4205C183646}" srcOrd="0" destOrd="0" presId="urn:microsoft.com/office/officeart/2005/8/layout/radial5"/>
    <dgm:cxn modelId="{6CABF5CE-98CE-4645-9E7F-CEA1EB769FA3}" srcId="{1827F7F6-3ED2-476F-A884-273B169C1016}" destId="{5A518074-AEDA-4594-BF1D-D4EA3DB6716E}" srcOrd="2" destOrd="0" parTransId="{20A6D874-455A-4BD8-8335-0311DD9CF153}" sibTransId="{551B8364-35F6-4D7F-AA9A-CFB588EF2710}"/>
    <dgm:cxn modelId="{0BFFC724-B9A3-496F-AF79-8B839CA0C732}" type="presOf" srcId="{9988ABD3-FCCD-4EBE-B3E1-B2E87F5B2AB8}" destId="{B375E532-898B-48C5-90B5-CE023FCF3E5A}" srcOrd="0" destOrd="0" presId="urn:microsoft.com/office/officeart/2005/8/layout/radial5"/>
    <dgm:cxn modelId="{2E8A4564-1BD9-4048-AF5C-ECC26D239485}" srcId="{1827F7F6-3ED2-476F-A884-273B169C1016}" destId="{4040FD0D-6DB5-4C73-8DA0-5A42896A77DF}" srcOrd="0" destOrd="0" parTransId="{52D1E03C-103C-4379-BDCA-27A205F30B6E}" sibTransId="{F699C7DD-993C-4029-B3CC-6C86F606470F}"/>
    <dgm:cxn modelId="{27919483-7850-452D-8C64-FA229F1B1386}" srcId="{EE90E595-4B5F-4D48-9D06-F8CFE75EB5C1}" destId="{1827F7F6-3ED2-476F-A884-273B169C1016}" srcOrd="0" destOrd="0" parTransId="{EE80EE13-D89A-44F8-96B6-7E738BD27B60}" sibTransId="{0CDADC44-6B2A-420D-A1FB-AC9BB01A8F53}"/>
    <dgm:cxn modelId="{58F57F7F-DEB8-4B53-A624-119EBF37E4A4}" type="presOf" srcId="{5A518074-AEDA-4594-BF1D-D4EA3DB6716E}" destId="{BC1A7A06-2F80-4243-858E-2F90FCF4E7D7}" srcOrd="0" destOrd="0" presId="urn:microsoft.com/office/officeart/2005/8/layout/radial5"/>
    <dgm:cxn modelId="{8678C239-72AE-4667-A890-82AE50D56B0E}" type="presOf" srcId="{1827F7F6-3ED2-476F-A884-273B169C1016}" destId="{C2FE1A94-A14D-4A51-B7F5-0DB694B2FCB2}" srcOrd="0" destOrd="0" presId="urn:microsoft.com/office/officeart/2005/8/layout/radial5"/>
    <dgm:cxn modelId="{50BB6577-9AFE-4527-AEF0-5DC0704A52CA}" type="presOf" srcId="{67316444-5D64-483B-983B-406D9084FFDC}" destId="{6ECC71FB-6A53-4E05-BD01-3837E4CD0829}" srcOrd="1" destOrd="0" presId="urn:microsoft.com/office/officeart/2005/8/layout/radial5"/>
    <dgm:cxn modelId="{82562F81-6E66-47E1-8470-1FF7C593E1C7}" type="presOf" srcId="{20A6D874-455A-4BD8-8335-0311DD9CF153}" destId="{00DF4B7C-2672-4F51-9A18-1C224EC32CE4}" srcOrd="0" destOrd="0" presId="urn:microsoft.com/office/officeart/2005/8/layout/radial5"/>
    <dgm:cxn modelId="{D08D02E9-D35D-49AE-A4DA-711EF381C6C0}" type="presOf" srcId="{EE90E595-4B5F-4D48-9D06-F8CFE75EB5C1}" destId="{07E95D4C-EDBD-47C1-B97E-90F8BB59081D}" srcOrd="0" destOrd="0" presId="urn:microsoft.com/office/officeart/2005/8/layout/radial5"/>
    <dgm:cxn modelId="{707C7265-DE0B-4F38-AA70-20E8B7A4C5BA}" type="presOf" srcId="{52D1E03C-103C-4379-BDCA-27A205F30B6E}" destId="{EEF28BD3-54B5-4C87-BCE4-677F88F9702A}" srcOrd="1" destOrd="0" presId="urn:microsoft.com/office/officeart/2005/8/layout/radial5"/>
    <dgm:cxn modelId="{22A95C49-F68B-4F42-BEDF-3CBB95BD5AAB}" type="presOf" srcId="{20A6D874-455A-4BD8-8335-0311DD9CF153}" destId="{CECB9785-1B76-4FF5-B18E-D29C30BC01CD}" srcOrd="1" destOrd="0" presId="urn:microsoft.com/office/officeart/2005/8/layout/radial5"/>
    <dgm:cxn modelId="{4395A75F-637F-4A7C-9422-5AA7CB662A7C}" srcId="{1827F7F6-3ED2-476F-A884-273B169C1016}" destId="{9988ABD3-FCCD-4EBE-B3E1-B2E87F5B2AB8}" srcOrd="1" destOrd="0" parTransId="{67316444-5D64-483B-983B-406D9084FFDC}" sibTransId="{895C5B74-CA42-4BC6-93B2-BB74ABECE7B1}"/>
    <dgm:cxn modelId="{7A64DFF3-DF00-4CDB-93D5-B0FDB1364890}" type="presOf" srcId="{4040FD0D-6DB5-4C73-8DA0-5A42896A77DF}" destId="{2718235B-261C-4CB5-9C06-2C214691E9A7}" srcOrd="0" destOrd="0" presId="urn:microsoft.com/office/officeart/2005/8/layout/radial5"/>
    <dgm:cxn modelId="{FC92FE13-3052-40FA-BD81-4E95A994F4C7}" type="presParOf" srcId="{07E95D4C-EDBD-47C1-B97E-90F8BB59081D}" destId="{C2FE1A94-A14D-4A51-B7F5-0DB694B2FCB2}" srcOrd="0" destOrd="0" presId="urn:microsoft.com/office/officeart/2005/8/layout/radial5"/>
    <dgm:cxn modelId="{779A38B8-38C7-4449-9396-AE7A6FB6637B}" type="presParOf" srcId="{07E95D4C-EDBD-47C1-B97E-90F8BB59081D}" destId="{631AA215-CEC7-4171-8C0C-D4205C183646}" srcOrd="1" destOrd="0" presId="urn:microsoft.com/office/officeart/2005/8/layout/radial5"/>
    <dgm:cxn modelId="{4674F837-32C7-4088-BD7B-6F89312221E3}" type="presParOf" srcId="{631AA215-CEC7-4171-8C0C-D4205C183646}" destId="{EEF28BD3-54B5-4C87-BCE4-677F88F9702A}" srcOrd="0" destOrd="0" presId="urn:microsoft.com/office/officeart/2005/8/layout/radial5"/>
    <dgm:cxn modelId="{B14BFFC3-5E29-4775-A21C-7413B3EF798E}" type="presParOf" srcId="{07E95D4C-EDBD-47C1-B97E-90F8BB59081D}" destId="{2718235B-261C-4CB5-9C06-2C214691E9A7}" srcOrd="2" destOrd="0" presId="urn:microsoft.com/office/officeart/2005/8/layout/radial5"/>
    <dgm:cxn modelId="{4B8263F0-5184-4337-9FED-2696FA36D3F2}" type="presParOf" srcId="{07E95D4C-EDBD-47C1-B97E-90F8BB59081D}" destId="{97B47151-036C-486D-8304-549BF62BC0C0}" srcOrd="3" destOrd="0" presId="urn:microsoft.com/office/officeart/2005/8/layout/radial5"/>
    <dgm:cxn modelId="{31E7FB09-22D2-4F98-81C3-A4BD9D367814}" type="presParOf" srcId="{97B47151-036C-486D-8304-549BF62BC0C0}" destId="{6ECC71FB-6A53-4E05-BD01-3837E4CD0829}" srcOrd="0" destOrd="0" presId="urn:microsoft.com/office/officeart/2005/8/layout/radial5"/>
    <dgm:cxn modelId="{1A9E294B-5888-4537-919B-1AACFFA1EE66}" type="presParOf" srcId="{07E95D4C-EDBD-47C1-B97E-90F8BB59081D}" destId="{B375E532-898B-48C5-90B5-CE023FCF3E5A}" srcOrd="4" destOrd="0" presId="urn:microsoft.com/office/officeart/2005/8/layout/radial5"/>
    <dgm:cxn modelId="{97FC0F25-2523-4AD0-90DB-7580AA437D20}" type="presParOf" srcId="{07E95D4C-EDBD-47C1-B97E-90F8BB59081D}" destId="{00DF4B7C-2672-4F51-9A18-1C224EC32CE4}" srcOrd="5" destOrd="0" presId="urn:microsoft.com/office/officeart/2005/8/layout/radial5"/>
    <dgm:cxn modelId="{73E043C6-58EA-43DB-B07B-58B56E1C60D3}" type="presParOf" srcId="{00DF4B7C-2672-4F51-9A18-1C224EC32CE4}" destId="{CECB9785-1B76-4FF5-B18E-D29C30BC01CD}" srcOrd="0" destOrd="0" presId="urn:microsoft.com/office/officeart/2005/8/layout/radial5"/>
    <dgm:cxn modelId="{004591B6-8BFE-491E-B987-40AF45BE0DC1}" type="presParOf" srcId="{07E95D4C-EDBD-47C1-B97E-90F8BB59081D}" destId="{BC1A7A06-2F80-4243-858E-2F90FCF4E7D7}" srcOrd="6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1846112-DDED-4226-AE0B-A8C1F1FBA826}" type="doc">
      <dgm:prSet loTypeId="urn:microsoft.com/office/officeart/2005/8/layout/hierarchy6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02CACCA1-67B4-4BA3-B116-26EF67541693}">
      <dgm:prSet phldrT="[Текст]" custT="1">
        <dgm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dgm:style>
      </dgm:prSet>
      <dgm:spPr>
        <a:ln>
          <a:solidFill>
            <a:srgbClr val="7030A0"/>
          </a:solidFill>
        </a:ln>
      </dgm:spPr>
      <dgm:t>
        <a:bodyPr/>
        <a:lstStyle/>
        <a:p>
          <a:r>
            <a:rPr lang="ru-RU" sz="1400" b="1" dirty="0" smtClean="0">
              <a:solidFill>
                <a:schemeClr val="tx1"/>
              </a:solidFill>
            </a:rPr>
            <a:t>Дошкольное образование </a:t>
          </a:r>
        </a:p>
        <a:p>
          <a:r>
            <a:rPr lang="ru-RU" sz="1400" b="1" dirty="0" smtClean="0">
              <a:solidFill>
                <a:schemeClr val="tx1"/>
              </a:solidFill>
            </a:rPr>
            <a:t>125 192,4 тыс. рублей</a:t>
          </a:r>
          <a:endParaRPr lang="ru-RU" sz="1400" b="1" dirty="0">
            <a:solidFill>
              <a:schemeClr val="tx1"/>
            </a:solidFill>
          </a:endParaRPr>
        </a:p>
      </dgm:t>
    </dgm:pt>
    <dgm:pt modelId="{87415492-A6DB-4710-806D-BE4EFC447BDF}" type="parTrans" cxnId="{9B369363-5692-474B-B1DF-2401CAA013F1}">
      <dgm:prSet/>
      <dgm:spPr/>
      <dgm:t>
        <a:bodyPr/>
        <a:lstStyle/>
        <a:p>
          <a:endParaRPr lang="ru-RU"/>
        </a:p>
      </dgm:t>
    </dgm:pt>
    <dgm:pt modelId="{938E4FA1-CFE8-497A-AECF-82F4F00C197A}" type="sibTrans" cxnId="{9B369363-5692-474B-B1DF-2401CAA013F1}">
      <dgm:prSet/>
      <dgm:spPr/>
      <dgm:t>
        <a:bodyPr/>
        <a:lstStyle/>
        <a:p>
          <a:endParaRPr lang="ru-RU"/>
        </a:p>
      </dgm:t>
    </dgm:pt>
    <dgm:pt modelId="{B392478E-D932-449B-9484-C80248EA4489}">
      <dgm:prSet phldrT="[Текст]" custT="1">
        <dgm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dgm:style>
      </dgm:prSet>
      <dgm:spPr>
        <a:ln>
          <a:solidFill>
            <a:srgbClr val="7030A0"/>
          </a:solidFill>
        </a:ln>
      </dgm:spPr>
      <dgm:t>
        <a:bodyPr/>
        <a:lstStyle/>
        <a:p>
          <a:r>
            <a:rPr lang="ru-RU" sz="1100" b="0" dirty="0" smtClean="0">
              <a:solidFill>
                <a:schemeClr val="tx1"/>
              </a:solidFill>
            </a:rPr>
            <a:t>Расходы осуществляемые за счет субвенции на финансовое обеспечение образовательного процесса в сумме         69 500,0 тыс. рублей</a:t>
          </a:r>
        </a:p>
      </dgm:t>
    </dgm:pt>
    <dgm:pt modelId="{8C6E56A2-5873-4918-AE77-94A6B1C88888}" type="parTrans" cxnId="{A4AB9380-850D-4EFE-B4A0-B07FB36C799D}">
      <dgm:prSet/>
      <dgm:spPr>
        <a:ln>
          <a:solidFill>
            <a:srgbClr val="7030A0"/>
          </a:solidFill>
        </a:ln>
      </dgm:spPr>
      <dgm:t>
        <a:bodyPr/>
        <a:lstStyle/>
        <a:p>
          <a:endParaRPr lang="ru-RU"/>
        </a:p>
      </dgm:t>
    </dgm:pt>
    <dgm:pt modelId="{06B0F5A1-E1D5-4474-8362-8679BEE846D7}" type="sibTrans" cxnId="{A4AB9380-850D-4EFE-B4A0-B07FB36C799D}">
      <dgm:prSet/>
      <dgm:spPr/>
      <dgm:t>
        <a:bodyPr/>
        <a:lstStyle/>
        <a:p>
          <a:endParaRPr lang="ru-RU"/>
        </a:p>
      </dgm:t>
    </dgm:pt>
    <dgm:pt modelId="{825F521D-C48E-4A95-A212-3E31C2F9E087}">
      <dgm:prSet phldrT="[Текст]" custT="1">
        <dgm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dgm:style>
      </dgm:prSet>
      <dgm:spPr>
        <a:ln>
          <a:solidFill>
            <a:srgbClr val="7030A0"/>
          </a:solidFill>
        </a:ln>
      </dgm:spPr>
      <dgm:t>
        <a:bodyPr/>
        <a:lstStyle/>
        <a:p>
          <a:r>
            <a:rPr lang="ru-RU" sz="1100" b="0" dirty="0" smtClean="0">
              <a:solidFill>
                <a:schemeClr val="tx1"/>
              </a:solidFill>
            </a:rPr>
            <a:t>Расходы, связанные с текущей деятельностью учреждений дошкольного образования детей в сумме 55 023,4 тыс. рублей</a:t>
          </a:r>
          <a:endParaRPr lang="ru-RU" sz="1100" b="0" dirty="0">
            <a:solidFill>
              <a:schemeClr val="tx1"/>
            </a:solidFill>
          </a:endParaRPr>
        </a:p>
      </dgm:t>
    </dgm:pt>
    <dgm:pt modelId="{47FA1947-9ED1-438B-91CA-78AF6EAAE153}" type="parTrans" cxnId="{A3374B53-EBAF-4838-9BBA-CD3599B423ED}">
      <dgm:prSet/>
      <dgm:spPr>
        <a:ln>
          <a:solidFill>
            <a:srgbClr val="7030A0"/>
          </a:solidFill>
        </a:ln>
      </dgm:spPr>
      <dgm:t>
        <a:bodyPr/>
        <a:lstStyle/>
        <a:p>
          <a:endParaRPr lang="ru-RU"/>
        </a:p>
      </dgm:t>
    </dgm:pt>
    <dgm:pt modelId="{7EF95AC9-BB45-46FD-9B08-BF7D315753D3}" type="sibTrans" cxnId="{A3374B53-EBAF-4838-9BBA-CD3599B423ED}">
      <dgm:prSet/>
      <dgm:spPr/>
      <dgm:t>
        <a:bodyPr/>
        <a:lstStyle/>
        <a:p>
          <a:endParaRPr lang="ru-RU"/>
        </a:p>
      </dgm:t>
    </dgm:pt>
    <dgm:pt modelId="{845FB6E4-B979-4C9B-BFAF-0B7E091DB4AB}">
      <dgm:prSet phldrT="[Текст]" custT="1">
        <dgm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dgm:style>
      </dgm:prSet>
      <dgm:spPr>
        <a:ln>
          <a:solidFill>
            <a:srgbClr val="7030A0"/>
          </a:solidFill>
        </a:ln>
      </dgm:spPr>
      <dgm:t>
        <a:bodyPr/>
        <a:lstStyle/>
        <a:p>
          <a:r>
            <a:rPr lang="ru-RU" sz="1100" b="0" dirty="0" smtClean="0">
              <a:solidFill>
                <a:schemeClr val="tx1"/>
              </a:solidFill>
            </a:rPr>
            <a:t>Расходы по капитальному ремонту и материально-техническому оснащению учреждений дошкольного образования в сумме 453,1 тыс. рублей</a:t>
          </a:r>
          <a:endParaRPr lang="ru-RU" sz="1100" b="0" dirty="0">
            <a:solidFill>
              <a:schemeClr val="tx1"/>
            </a:solidFill>
          </a:endParaRPr>
        </a:p>
      </dgm:t>
    </dgm:pt>
    <dgm:pt modelId="{FD7D7306-1042-4B61-BF1B-93244B4E2BA3}" type="parTrans" cxnId="{BF50F75B-B30D-43D3-83B8-57E0D3105D39}">
      <dgm:prSet/>
      <dgm:spPr>
        <a:ln>
          <a:solidFill>
            <a:srgbClr val="7030A0"/>
          </a:solidFill>
        </a:ln>
      </dgm:spPr>
      <dgm:t>
        <a:bodyPr/>
        <a:lstStyle/>
        <a:p>
          <a:endParaRPr lang="ru-RU"/>
        </a:p>
      </dgm:t>
    </dgm:pt>
    <dgm:pt modelId="{114B009B-4EB3-4E8B-89EF-6F24E373F672}" type="sibTrans" cxnId="{BF50F75B-B30D-43D3-83B8-57E0D3105D39}">
      <dgm:prSet/>
      <dgm:spPr/>
      <dgm:t>
        <a:bodyPr/>
        <a:lstStyle/>
        <a:p>
          <a:endParaRPr lang="ru-RU"/>
        </a:p>
      </dgm:t>
    </dgm:pt>
    <dgm:pt modelId="{C985DF9F-19BB-471B-85D7-8AA5FEC79C4F}">
      <dgm:prSet phldrT="[Текст]" custT="1">
        <dgm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dgm:style>
      </dgm:prSet>
      <dgm:spPr>
        <a:ln>
          <a:solidFill>
            <a:srgbClr val="7030A0"/>
          </a:solidFill>
        </a:ln>
      </dgm:spPr>
      <dgm:t>
        <a:bodyPr/>
        <a:lstStyle/>
        <a:p>
          <a:r>
            <a:rPr lang="ru-RU" sz="1100" b="0" dirty="0" smtClean="0">
              <a:solidFill>
                <a:schemeClr val="tx1"/>
              </a:solidFill>
            </a:rPr>
            <a:t>Затраты по восстановлению расходов на содержание детей семьям, имеющим трёх и более детей и детей с ограниченными возможностями здоровья, посещающих образовательные учреждения реализующие программу дошкольного образования в сумме 215,9 тыс. рублей</a:t>
          </a:r>
          <a:endParaRPr lang="ru-RU" sz="1100" b="0" dirty="0">
            <a:solidFill>
              <a:schemeClr val="tx1"/>
            </a:solidFill>
          </a:endParaRPr>
        </a:p>
      </dgm:t>
    </dgm:pt>
    <dgm:pt modelId="{209531A1-C3D1-44EB-B290-CDE520316894}" type="parTrans" cxnId="{51B28B17-34B5-48D5-81C5-15569E86492E}">
      <dgm:prSet/>
      <dgm:spPr>
        <a:ln>
          <a:solidFill>
            <a:srgbClr val="7030A0"/>
          </a:solidFill>
        </a:ln>
      </dgm:spPr>
      <dgm:t>
        <a:bodyPr/>
        <a:lstStyle/>
        <a:p>
          <a:endParaRPr lang="ru-RU"/>
        </a:p>
      </dgm:t>
    </dgm:pt>
    <dgm:pt modelId="{E2A61800-E8D2-4A37-B31E-9058D9F8F936}" type="sibTrans" cxnId="{51B28B17-34B5-48D5-81C5-15569E86492E}">
      <dgm:prSet/>
      <dgm:spPr/>
      <dgm:t>
        <a:bodyPr/>
        <a:lstStyle/>
        <a:p>
          <a:endParaRPr lang="ru-RU"/>
        </a:p>
      </dgm:t>
    </dgm:pt>
    <dgm:pt modelId="{17BE4EEA-59EC-4854-93C7-DD472B17052E}" type="pres">
      <dgm:prSet presAssocID="{51846112-DDED-4226-AE0B-A8C1F1FBA826}" presName="mainComposite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5898C16-3B65-4F2D-B444-BF67196ECBE2}" type="pres">
      <dgm:prSet presAssocID="{51846112-DDED-4226-AE0B-A8C1F1FBA826}" presName="hierFlow" presStyleCnt="0"/>
      <dgm:spPr/>
    </dgm:pt>
    <dgm:pt modelId="{7EF17838-1777-441B-BE94-CE9083C92755}" type="pres">
      <dgm:prSet presAssocID="{51846112-DDED-4226-AE0B-A8C1F1FBA826}" presName="hierChild1" presStyleCnt="0">
        <dgm:presLayoutVars>
          <dgm:chPref val="1"/>
          <dgm:animOne val="branch"/>
          <dgm:animLvl val="lvl"/>
        </dgm:presLayoutVars>
      </dgm:prSet>
      <dgm:spPr/>
    </dgm:pt>
    <dgm:pt modelId="{80A6E61B-F3E6-4BE5-9F71-84A61D5000F1}" type="pres">
      <dgm:prSet presAssocID="{02CACCA1-67B4-4BA3-B116-26EF67541693}" presName="Name14" presStyleCnt="0"/>
      <dgm:spPr/>
    </dgm:pt>
    <dgm:pt modelId="{B43C8A3A-DEA7-4897-8DF7-C95A5EBC3539}" type="pres">
      <dgm:prSet presAssocID="{02CACCA1-67B4-4BA3-B116-26EF67541693}" presName="level1Shape" presStyleLbl="node0" presStyleIdx="0" presStyleCnt="1" custScaleX="198102" custScaleY="191545" custLinFactNeighborX="-9152" custLinFactNeighborY="-9603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A93030B-FFAA-4DE3-ABCA-5A0DA679D40E}" type="pres">
      <dgm:prSet presAssocID="{02CACCA1-67B4-4BA3-B116-26EF67541693}" presName="hierChild2" presStyleCnt="0"/>
      <dgm:spPr/>
    </dgm:pt>
    <dgm:pt modelId="{AEB9047D-567F-43C2-B89F-E2E7BCAC7ADD}" type="pres">
      <dgm:prSet presAssocID="{8C6E56A2-5873-4918-AE77-94A6B1C88888}" presName="Name19" presStyleLbl="parChTrans1D2" presStyleIdx="0" presStyleCnt="4"/>
      <dgm:spPr/>
      <dgm:t>
        <a:bodyPr/>
        <a:lstStyle/>
        <a:p>
          <a:endParaRPr lang="ru-RU"/>
        </a:p>
      </dgm:t>
    </dgm:pt>
    <dgm:pt modelId="{677B962C-99D9-498C-9EDE-56F8B715E178}" type="pres">
      <dgm:prSet presAssocID="{B392478E-D932-449B-9484-C80248EA4489}" presName="Name21" presStyleCnt="0"/>
      <dgm:spPr/>
    </dgm:pt>
    <dgm:pt modelId="{C9D8F080-7E1C-4EA3-957F-8390EBCCD54A}" type="pres">
      <dgm:prSet presAssocID="{B392478E-D932-449B-9484-C80248EA4489}" presName="level2Shape" presStyleLbl="node2" presStyleIdx="0" presStyleCnt="4" custScaleX="173907" custScaleY="305602"/>
      <dgm:spPr/>
      <dgm:t>
        <a:bodyPr/>
        <a:lstStyle/>
        <a:p>
          <a:endParaRPr lang="ru-RU"/>
        </a:p>
      </dgm:t>
    </dgm:pt>
    <dgm:pt modelId="{0298ECD0-63E0-4C53-B835-C1D73933B224}" type="pres">
      <dgm:prSet presAssocID="{B392478E-D932-449B-9484-C80248EA4489}" presName="hierChild3" presStyleCnt="0"/>
      <dgm:spPr/>
    </dgm:pt>
    <dgm:pt modelId="{303DA387-9FB6-4D46-9DC1-CA6A31EC7577}" type="pres">
      <dgm:prSet presAssocID="{47FA1947-9ED1-438B-91CA-78AF6EAAE153}" presName="Name19" presStyleLbl="parChTrans1D2" presStyleIdx="1" presStyleCnt="4"/>
      <dgm:spPr/>
      <dgm:t>
        <a:bodyPr/>
        <a:lstStyle/>
        <a:p>
          <a:endParaRPr lang="ru-RU"/>
        </a:p>
      </dgm:t>
    </dgm:pt>
    <dgm:pt modelId="{E4D8DE6F-4C28-4D0A-8ADC-419CC2D07BE7}" type="pres">
      <dgm:prSet presAssocID="{825F521D-C48E-4A95-A212-3E31C2F9E087}" presName="Name21" presStyleCnt="0"/>
      <dgm:spPr/>
    </dgm:pt>
    <dgm:pt modelId="{4DF60CE2-7ECF-400D-983C-8B866631BAF3}" type="pres">
      <dgm:prSet presAssocID="{825F521D-C48E-4A95-A212-3E31C2F9E087}" presName="level2Shape" presStyleLbl="node2" presStyleIdx="1" presStyleCnt="4" custScaleX="149437" custScaleY="305602" custLinFactNeighborX="1799" custLinFactNeighborY="1933"/>
      <dgm:spPr/>
      <dgm:t>
        <a:bodyPr/>
        <a:lstStyle/>
        <a:p>
          <a:endParaRPr lang="ru-RU"/>
        </a:p>
      </dgm:t>
    </dgm:pt>
    <dgm:pt modelId="{6CE9B2A5-AD8B-4C6A-80B3-8322817CC635}" type="pres">
      <dgm:prSet presAssocID="{825F521D-C48E-4A95-A212-3E31C2F9E087}" presName="hierChild3" presStyleCnt="0"/>
      <dgm:spPr/>
    </dgm:pt>
    <dgm:pt modelId="{5349C0F7-42BA-41B1-A01B-168C9D350055}" type="pres">
      <dgm:prSet presAssocID="{FD7D7306-1042-4B61-BF1B-93244B4E2BA3}" presName="Name19" presStyleLbl="parChTrans1D2" presStyleIdx="2" presStyleCnt="4"/>
      <dgm:spPr/>
      <dgm:t>
        <a:bodyPr/>
        <a:lstStyle/>
        <a:p>
          <a:endParaRPr lang="ru-RU"/>
        </a:p>
      </dgm:t>
    </dgm:pt>
    <dgm:pt modelId="{A042C8BD-4438-4C90-9D30-BC222F608801}" type="pres">
      <dgm:prSet presAssocID="{845FB6E4-B979-4C9B-BFAF-0B7E091DB4AB}" presName="Name21" presStyleCnt="0"/>
      <dgm:spPr/>
    </dgm:pt>
    <dgm:pt modelId="{D368201B-B6EF-474C-8A82-1CF8AB1D7928}" type="pres">
      <dgm:prSet presAssocID="{845FB6E4-B979-4C9B-BFAF-0B7E091DB4AB}" presName="level2Shape" presStyleLbl="node2" presStyleIdx="2" presStyleCnt="4" custScaleX="167175" custScaleY="300525"/>
      <dgm:spPr/>
      <dgm:t>
        <a:bodyPr/>
        <a:lstStyle/>
        <a:p>
          <a:endParaRPr lang="ru-RU"/>
        </a:p>
      </dgm:t>
    </dgm:pt>
    <dgm:pt modelId="{1F852388-6064-42E1-937C-E1D1C56F70C0}" type="pres">
      <dgm:prSet presAssocID="{845FB6E4-B979-4C9B-BFAF-0B7E091DB4AB}" presName="hierChild3" presStyleCnt="0"/>
      <dgm:spPr/>
    </dgm:pt>
    <dgm:pt modelId="{B668D483-5B13-47A6-9F75-F0288CD59679}" type="pres">
      <dgm:prSet presAssocID="{209531A1-C3D1-44EB-B290-CDE520316894}" presName="Name19" presStyleLbl="parChTrans1D2" presStyleIdx="3" presStyleCnt="4"/>
      <dgm:spPr/>
      <dgm:t>
        <a:bodyPr/>
        <a:lstStyle/>
        <a:p>
          <a:endParaRPr lang="ru-RU"/>
        </a:p>
      </dgm:t>
    </dgm:pt>
    <dgm:pt modelId="{207A9E49-C603-4974-AE60-E39BF9FD0983}" type="pres">
      <dgm:prSet presAssocID="{C985DF9F-19BB-471B-85D7-8AA5FEC79C4F}" presName="Name21" presStyleCnt="0"/>
      <dgm:spPr/>
    </dgm:pt>
    <dgm:pt modelId="{ED93461E-E23E-452E-A6D8-8BB86A960868}" type="pres">
      <dgm:prSet presAssocID="{C985DF9F-19BB-471B-85D7-8AA5FEC79C4F}" presName="level2Shape" presStyleLbl="node2" presStyleIdx="3" presStyleCnt="4" custScaleX="188739" custScaleY="305602"/>
      <dgm:spPr/>
      <dgm:t>
        <a:bodyPr/>
        <a:lstStyle/>
        <a:p>
          <a:endParaRPr lang="ru-RU"/>
        </a:p>
      </dgm:t>
    </dgm:pt>
    <dgm:pt modelId="{6895FAD7-90A9-436F-AD69-790D71E99539}" type="pres">
      <dgm:prSet presAssocID="{C985DF9F-19BB-471B-85D7-8AA5FEC79C4F}" presName="hierChild3" presStyleCnt="0"/>
      <dgm:spPr/>
    </dgm:pt>
    <dgm:pt modelId="{1E921E71-B572-4558-B68F-1CF334090AA1}" type="pres">
      <dgm:prSet presAssocID="{51846112-DDED-4226-AE0B-A8C1F1FBA826}" presName="bgShapesFlow" presStyleCnt="0"/>
      <dgm:spPr/>
    </dgm:pt>
  </dgm:ptLst>
  <dgm:cxnLst>
    <dgm:cxn modelId="{D627A3CD-B244-41FD-8FD6-935AA0C29B70}" type="presOf" srcId="{02CACCA1-67B4-4BA3-B116-26EF67541693}" destId="{B43C8A3A-DEA7-4897-8DF7-C95A5EBC3539}" srcOrd="0" destOrd="0" presId="urn:microsoft.com/office/officeart/2005/8/layout/hierarchy6"/>
    <dgm:cxn modelId="{B31C2D4F-63B7-4930-A7C8-E31E2364C95D}" type="presOf" srcId="{209531A1-C3D1-44EB-B290-CDE520316894}" destId="{B668D483-5B13-47A6-9F75-F0288CD59679}" srcOrd="0" destOrd="0" presId="urn:microsoft.com/office/officeart/2005/8/layout/hierarchy6"/>
    <dgm:cxn modelId="{45C048BE-7AD0-4B3B-B289-B825BC9B6445}" type="presOf" srcId="{C985DF9F-19BB-471B-85D7-8AA5FEC79C4F}" destId="{ED93461E-E23E-452E-A6D8-8BB86A960868}" srcOrd="0" destOrd="0" presId="urn:microsoft.com/office/officeart/2005/8/layout/hierarchy6"/>
    <dgm:cxn modelId="{A3374B53-EBAF-4838-9BBA-CD3599B423ED}" srcId="{02CACCA1-67B4-4BA3-B116-26EF67541693}" destId="{825F521D-C48E-4A95-A212-3E31C2F9E087}" srcOrd="1" destOrd="0" parTransId="{47FA1947-9ED1-438B-91CA-78AF6EAAE153}" sibTransId="{7EF95AC9-BB45-46FD-9B08-BF7D315753D3}"/>
    <dgm:cxn modelId="{73833F12-4BEC-4994-8090-1748B0C2D7DD}" type="presOf" srcId="{51846112-DDED-4226-AE0B-A8C1F1FBA826}" destId="{17BE4EEA-59EC-4854-93C7-DD472B17052E}" srcOrd="0" destOrd="0" presId="urn:microsoft.com/office/officeart/2005/8/layout/hierarchy6"/>
    <dgm:cxn modelId="{01478CE7-CCB2-4E73-BAD8-41E8B52A53E2}" type="presOf" srcId="{825F521D-C48E-4A95-A212-3E31C2F9E087}" destId="{4DF60CE2-7ECF-400D-983C-8B866631BAF3}" srcOrd="0" destOrd="0" presId="urn:microsoft.com/office/officeart/2005/8/layout/hierarchy6"/>
    <dgm:cxn modelId="{601FFB5C-A2F2-4325-AA20-B77436C0BBD2}" type="presOf" srcId="{845FB6E4-B979-4C9B-BFAF-0B7E091DB4AB}" destId="{D368201B-B6EF-474C-8A82-1CF8AB1D7928}" srcOrd="0" destOrd="0" presId="urn:microsoft.com/office/officeart/2005/8/layout/hierarchy6"/>
    <dgm:cxn modelId="{BF50F75B-B30D-43D3-83B8-57E0D3105D39}" srcId="{02CACCA1-67B4-4BA3-B116-26EF67541693}" destId="{845FB6E4-B979-4C9B-BFAF-0B7E091DB4AB}" srcOrd="2" destOrd="0" parTransId="{FD7D7306-1042-4B61-BF1B-93244B4E2BA3}" sibTransId="{114B009B-4EB3-4E8B-89EF-6F24E373F672}"/>
    <dgm:cxn modelId="{A4AB9380-850D-4EFE-B4A0-B07FB36C799D}" srcId="{02CACCA1-67B4-4BA3-B116-26EF67541693}" destId="{B392478E-D932-449B-9484-C80248EA4489}" srcOrd="0" destOrd="0" parTransId="{8C6E56A2-5873-4918-AE77-94A6B1C88888}" sibTransId="{06B0F5A1-E1D5-4474-8362-8679BEE846D7}"/>
    <dgm:cxn modelId="{51B28B17-34B5-48D5-81C5-15569E86492E}" srcId="{02CACCA1-67B4-4BA3-B116-26EF67541693}" destId="{C985DF9F-19BB-471B-85D7-8AA5FEC79C4F}" srcOrd="3" destOrd="0" parTransId="{209531A1-C3D1-44EB-B290-CDE520316894}" sibTransId="{E2A61800-E8D2-4A37-B31E-9058D9F8F936}"/>
    <dgm:cxn modelId="{E3FF8EF8-6C5A-4862-A1F0-D0C40D7CBCD1}" type="presOf" srcId="{47FA1947-9ED1-438B-91CA-78AF6EAAE153}" destId="{303DA387-9FB6-4D46-9DC1-CA6A31EC7577}" srcOrd="0" destOrd="0" presId="urn:microsoft.com/office/officeart/2005/8/layout/hierarchy6"/>
    <dgm:cxn modelId="{9B369363-5692-474B-B1DF-2401CAA013F1}" srcId="{51846112-DDED-4226-AE0B-A8C1F1FBA826}" destId="{02CACCA1-67B4-4BA3-B116-26EF67541693}" srcOrd="0" destOrd="0" parTransId="{87415492-A6DB-4710-806D-BE4EFC447BDF}" sibTransId="{938E4FA1-CFE8-497A-AECF-82F4F00C197A}"/>
    <dgm:cxn modelId="{96D83C90-4720-4973-A708-6D3D2F68E3C7}" type="presOf" srcId="{B392478E-D932-449B-9484-C80248EA4489}" destId="{C9D8F080-7E1C-4EA3-957F-8390EBCCD54A}" srcOrd="0" destOrd="0" presId="urn:microsoft.com/office/officeart/2005/8/layout/hierarchy6"/>
    <dgm:cxn modelId="{9454D0E2-3DB1-4E56-BD6D-863D84C59E45}" type="presOf" srcId="{8C6E56A2-5873-4918-AE77-94A6B1C88888}" destId="{AEB9047D-567F-43C2-B89F-E2E7BCAC7ADD}" srcOrd="0" destOrd="0" presId="urn:microsoft.com/office/officeart/2005/8/layout/hierarchy6"/>
    <dgm:cxn modelId="{43C0395D-6C4A-4CF4-85B2-B213B67D4ED4}" type="presOf" srcId="{FD7D7306-1042-4B61-BF1B-93244B4E2BA3}" destId="{5349C0F7-42BA-41B1-A01B-168C9D350055}" srcOrd="0" destOrd="0" presId="urn:microsoft.com/office/officeart/2005/8/layout/hierarchy6"/>
    <dgm:cxn modelId="{654F53DB-601E-46C3-9387-26D993EDE4DF}" type="presParOf" srcId="{17BE4EEA-59EC-4854-93C7-DD472B17052E}" destId="{F5898C16-3B65-4F2D-B444-BF67196ECBE2}" srcOrd="0" destOrd="0" presId="urn:microsoft.com/office/officeart/2005/8/layout/hierarchy6"/>
    <dgm:cxn modelId="{82C02998-96FB-4C95-99C1-5FE7BD7C2D17}" type="presParOf" srcId="{F5898C16-3B65-4F2D-B444-BF67196ECBE2}" destId="{7EF17838-1777-441B-BE94-CE9083C92755}" srcOrd="0" destOrd="0" presId="urn:microsoft.com/office/officeart/2005/8/layout/hierarchy6"/>
    <dgm:cxn modelId="{B3B001E0-BFF8-402E-B87F-ED3902113968}" type="presParOf" srcId="{7EF17838-1777-441B-BE94-CE9083C92755}" destId="{80A6E61B-F3E6-4BE5-9F71-84A61D5000F1}" srcOrd="0" destOrd="0" presId="urn:microsoft.com/office/officeart/2005/8/layout/hierarchy6"/>
    <dgm:cxn modelId="{7EC5E595-68F6-4931-AB9A-B508C5E1DFE1}" type="presParOf" srcId="{80A6E61B-F3E6-4BE5-9F71-84A61D5000F1}" destId="{B43C8A3A-DEA7-4897-8DF7-C95A5EBC3539}" srcOrd="0" destOrd="0" presId="urn:microsoft.com/office/officeart/2005/8/layout/hierarchy6"/>
    <dgm:cxn modelId="{ED93513F-E43F-4F7B-B542-A8BCB2C3E66D}" type="presParOf" srcId="{80A6E61B-F3E6-4BE5-9F71-84A61D5000F1}" destId="{1A93030B-FFAA-4DE3-ABCA-5A0DA679D40E}" srcOrd="1" destOrd="0" presId="urn:microsoft.com/office/officeart/2005/8/layout/hierarchy6"/>
    <dgm:cxn modelId="{28A34293-3FA0-4BD2-A1BF-72C40480D7CC}" type="presParOf" srcId="{1A93030B-FFAA-4DE3-ABCA-5A0DA679D40E}" destId="{AEB9047D-567F-43C2-B89F-E2E7BCAC7ADD}" srcOrd="0" destOrd="0" presId="urn:microsoft.com/office/officeart/2005/8/layout/hierarchy6"/>
    <dgm:cxn modelId="{07DA8901-7194-43D2-8F5B-97C7EB765AF0}" type="presParOf" srcId="{1A93030B-FFAA-4DE3-ABCA-5A0DA679D40E}" destId="{677B962C-99D9-498C-9EDE-56F8B715E178}" srcOrd="1" destOrd="0" presId="urn:microsoft.com/office/officeart/2005/8/layout/hierarchy6"/>
    <dgm:cxn modelId="{7FCF7D5F-C91B-4639-A6A4-04D51CD1F439}" type="presParOf" srcId="{677B962C-99D9-498C-9EDE-56F8B715E178}" destId="{C9D8F080-7E1C-4EA3-957F-8390EBCCD54A}" srcOrd="0" destOrd="0" presId="urn:microsoft.com/office/officeart/2005/8/layout/hierarchy6"/>
    <dgm:cxn modelId="{60A9BA54-50E3-4E7C-98FD-74E07AFE627D}" type="presParOf" srcId="{677B962C-99D9-498C-9EDE-56F8B715E178}" destId="{0298ECD0-63E0-4C53-B835-C1D73933B224}" srcOrd="1" destOrd="0" presId="urn:microsoft.com/office/officeart/2005/8/layout/hierarchy6"/>
    <dgm:cxn modelId="{449D7FCD-CDDE-4962-9ACC-77E962966735}" type="presParOf" srcId="{1A93030B-FFAA-4DE3-ABCA-5A0DA679D40E}" destId="{303DA387-9FB6-4D46-9DC1-CA6A31EC7577}" srcOrd="2" destOrd="0" presId="urn:microsoft.com/office/officeart/2005/8/layout/hierarchy6"/>
    <dgm:cxn modelId="{F1345545-31E6-42E7-84B1-57CCFB7C8E10}" type="presParOf" srcId="{1A93030B-FFAA-4DE3-ABCA-5A0DA679D40E}" destId="{E4D8DE6F-4C28-4D0A-8ADC-419CC2D07BE7}" srcOrd="3" destOrd="0" presId="urn:microsoft.com/office/officeart/2005/8/layout/hierarchy6"/>
    <dgm:cxn modelId="{0BC477B3-6078-4960-802F-B00059810C84}" type="presParOf" srcId="{E4D8DE6F-4C28-4D0A-8ADC-419CC2D07BE7}" destId="{4DF60CE2-7ECF-400D-983C-8B866631BAF3}" srcOrd="0" destOrd="0" presId="urn:microsoft.com/office/officeart/2005/8/layout/hierarchy6"/>
    <dgm:cxn modelId="{4E782910-DBAF-4DAD-BE1E-E354851FF661}" type="presParOf" srcId="{E4D8DE6F-4C28-4D0A-8ADC-419CC2D07BE7}" destId="{6CE9B2A5-AD8B-4C6A-80B3-8322817CC635}" srcOrd="1" destOrd="0" presId="urn:microsoft.com/office/officeart/2005/8/layout/hierarchy6"/>
    <dgm:cxn modelId="{010B25D1-B3E2-4E3F-BA01-61C8D5709978}" type="presParOf" srcId="{1A93030B-FFAA-4DE3-ABCA-5A0DA679D40E}" destId="{5349C0F7-42BA-41B1-A01B-168C9D350055}" srcOrd="4" destOrd="0" presId="urn:microsoft.com/office/officeart/2005/8/layout/hierarchy6"/>
    <dgm:cxn modelId="{C53F94AA-A38D-4026-8317-1401A20156A8}" type="presParOf" srcId="{1A93030B-FFAA-4DE3-ABCA-5A0DA679D40E}" destId="{A042C8BD-4438-4C90-9D30-BC222F608801}" srcOrd="5" destOrd="0" presId="urn:microsoft.com/office/officeart/2005/8/layout/hierarchy6"/>
    <dgm:cxn modelId="{F5C89B7F-92BD-4C84-9A9E-996B07150D19}" type="presParOf" srcId="{A042C8BD-4438-4C90-9D30-BC222F608801}" destId="{D368201B-B6EF-474C-8A82-1CF8AB1D7928}" srcOrd="0" destOrd="0" presId="urn:microsoft.com/office/officeart/2005/8/layout/hierarchy6"/>
    <dgm:cxn modelId="{18B1783A-97CB-41E5-B065-1C875C8DECCA}" type="presParOf" srcId="{A042C8BD-4438-4C90-9D30-BC222F608801}" destId="{1F852388-6064-42E1-937C-E1D1C56F70C0}" srcOrd="1" destOrd="0" presId="urn:microsoft.com/office/officeart/2005/8/layout/hierarchy6"/>
    <dgm:cxn modelId="{18655D9F-0D56-4760-AFA9-16EC12FBFC4B}" type="presParOf" srcId="{1A93030B-FFAA-4DE3-ABCA-5A0DA679D40E}" destId="{B668D483-5B13-47A6-9F75-F0288CD59679}" srcOrd="6" destOrd="0" presId="urn:microsoft.com/office/officeart/2005/8/layout/hierarchy6"/>
    <dgm:cxn modelId="{E9201244-CDDC-461B-933C-D1F72974E94C}" type="presParOf" srcId="{1A93030B-FFAA-4DE3-ABCA-5A0DA679D40E}" destId="{207A9E49-C603-4974-AE60-E39BF9FD0983}" srcOrd="7" destOrd="0" presId="urn:microsoft.com/office/officeart/2005/8/layout/hierarchy6"/>
    <dgm:cxn modelId="{315D53F3-1C03-49C2-A1C5-664B17AD26E7}" type="presParOf" srcId="{207A9E49-C603-4974-AE60-E39BF9FD0983}" destId="{ED93461E-E23E-452E-A6D8-8BB86A960868}" srcOrd="0" destOrd="0" presId="urn:microsoft.com/office/officeart/2005/8/layout/hierarchy6"/>
    <dgm:cxn modelId="{19502272-15B2-4359-9296-F79F6A24E533}" type="presParOf" srcId="{207A9E49-C603-4974-AE60-E39BF9FD0983}" destId="{6895FAD7-90A9-436F-AD69-790D71E99539}" srcOrd="1" destOrd="0" presId="urn:microsoft.com/office/officeart/2005/8/layout/hierarchy6"/>
    <dgm:cxn modelId="{93AD685C-FC22-4687-A594-3CBAB898BE04}" type="presParOf" srcId="{17BE4EEA-59EC-4854-93C7-DD472B17052E}" destId="{1E921E71-B572-4558-B68F-1CF334090AA1}" srcOrd="1" destOrd="0" presId="urn:microsoft.com/office/officeart/2005/8/layout/hierarchy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6B30FCAB-C585-41F7-83CD-92067C15B0D8}" type="doc">
      <dgm:prSet loTypeId="urn:diagrams.loki3.com/BracketList+Icon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D12DB192-AF01-4ED8-9958-A8C446F2EF10}">
      <dgm:prSet phldrT="[Текст]" custT="1"/>
      <dgm:spPr>
        <a:solidFill>
          <a:srgbClr val="FFFF00"/>
        </a:solidFill>
        <a:ln>
          <a:solidFill>
            <a:schemeClr val="bg2">
              <a:lumMod val="75000"/>
            </a:schemeClr>
          </a:solidFill>
        </a:ln>
      </dgm:spPr>
      <dgm:t>
        <a:bodyPr/>
        <a:lstStyle/>
        <a:p>
          <a:pPr algn="r"/>
          <a:r>
            <a:rPr lang="ru-RU" sz="1600" b="1" dirty="0" smtClean="0"/>
            <a:t>Молодежная политика и оздоровление детей </a:t>
          </a:r>
        </a:p>
        <a:p>
          <a:pPr algn="r"/>
          <a:r>
            <a:rPr lang="ru-RU" sz="1600" b="1" dirty="0" smtClean="0"/>
            <a:t>15 400,2 тыс. рублей</a:t>
          </a:r>
          <a:endParaRPr lang="ru-RU" sz="1600" b="1" dirty="0"/>
        </a:p>
      </dgm:t>
    </dgm:pt>
    <dgm:pt modelId="{22806D92-D50B-4712-987A-2701C76F5250}" type="parTrans" cxnId="{97A2F62F-EE40-46E0-AEB4-B6FF8EC00FEE}">
      <dgm:prSet/>
      <dgm:spPr/>
      <dgm:t>
        <a:bodyPr/>
        <a:lstStyle/>
        <a:p>
          <a:endParaRPr lang="ru-RU"/>
        </a:p>
      </dgm:t>
    </dgm:pt>
    <dgm:pt modelId="{6146204D-E361-4503-B6F1-938A033A8036}" type="sibTrans" cxnId="{97A2F62F-EE40-46E0-AEB4-B6FF8EC00FEE}">
      <dgm:prSet/>
      <dgm:spPr/>
      <dgm:t>
        <a:bodyPr/>
        <a:lstStyle/>
        <a:p>
          <a:endParaRPr lang="ru-RU"/>
        </a:p>
      </dgm:t>
    </dgm:pt>
    <dgm:pt modelId="{DA50F0DF-1787-4CB8-8143-4C1C2619D29C}">
      <dgm:prSet phldrT="[Текст]" custT="1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>
        <a:solidFill>
          <a:schemeClr val="accent4">
            <a:lumMod val="20000"/>
            <a:lumOff val="80000"/>
          </a:schemeClr>
        </a:solidFill>
      </dgm:spPr>
      <dgm:t>
        <a:bodyPr/>
        <a:lstStyle/>
        <a:p>
          <a:pPr>
            <a:lnSpc>
              <a:spcPct val="100000"/>
            </a:lnSpc>
          </a:pPr>
          <a:r>
            <a:rPr lang="ru-RU" sz="1200" dirty="0" smtClean="0"/>
            <a:t>функционирование муниципального казённого учреждения «</a:t>
          </a:r>
          <a:r>
            <a:rPr lang="ru-RU" sz="1200" dirty="0" err="1" smtClean="0"/>
            <a:t>Межпоселенческий</a:t>
          </a:r>
          <a:r>
            <a:rPr lang="ru-RU" sz="1200" dirty="0" smtClean="0"/>
            <a:t> центр по работе с детьми и молодёжью» - 10 966,8 тыс. рублей;</a:t>
          </a:r>
          <a:endParaRPr lang="ru-RU" sz="1200" dirty="0"/>
        </a:p>
      </dgm:t>
    </dgm:pt>
    <dgm:pt modelId="{DBB9E3A8-A80C-435C-B33C-4CCF96DEBDFD}" type="sibTrans" cxnId="{46C0AB09-83EA-49E4-820C-3CCF810BC58C}">
      <dgm:prSet/>
      <dgm:spPr/>
      <dgm:t>
        <a:bodyPr/>
        <a:lstStyle/>
        <a:p>
          <a:endParaRPr lang="ru-RU"/>
        </a:p>
      </dgm:t>
    </dgm:pt>
    <dgm:pt modelId="{4595F641-FCA5-4215-B116-7D13527026CD}" type="parTrans" cxnId="{46C0AB09-83EA-49E4-820C-3CCF810BC58C}">
      <dgm:prSet/>
      <dgm:spPr/>
      <dgm:t>
        <a:bodyPr/>
        <a:lstStyle/>
        <a:p>
          <a:endParaRPr lang="ru-RU"/>
        </a:p>
      </dgm:t>
    </dgm:pt>
    <dgm:pt modelId="{49712DFB-52EF-41E4-AAE5-6625B64F967B}">
      <dgm:prSet phldrT="[Текст]" custT="1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>
        <a:solidFill>
          <a:schemeClr val="accent4">
            <a:lumMod val="20000"/>
            <a:lumOff val="80000"/>
          </a:schemeClr>
        </a:solidFill>
      </dgm:spPr>
      <dgm:t>
        <a:bodyPr/>
        <a:lstStyle/>
        <a:p>
          <a:pPr>
            <a:lnSpc>
              <a:spcPct val="100000"/>
            </a:lnSpc>
          </a:pPr>
          <a:r>
            <a:rPr lang="ru-RU" sz="1200" dirty="0" smtClean="0"/>
            <a:t>организация и осуществление мероприятий по оздоровлению детей различных категорий – 3 479,1 тыс. рублей;</a:t>
          </a:r>
          <a:endParaRPr lang="ru-RU" sz="1200" dirty="0"/>
        </a:p>
      </dgm:t>
    </dgm:pt>
    <dgm:pt modelId="{B9841A24-C927-4B96-BDCE-42792D94A493}" type="parTrans" cxnId="{6A4F43E4-D2BD-4AFF-BB4E-E261BACFF566}">
      <dgm:prSet/>
      <dgm:spPr/>
      <dgm:t>
        <a:bodyPr/>
        <a:lstStyle/>
        <a:p>
          <a:endParaRPr lang="ru-RU"/>
        </a:p>
      </dgm:t>
    </dgm:pt>
    <dgm:pt modelId="{E7C76FC2-9FF5-4111-AB5C-1E4FF4F9700D}" type="sibTrans" cxnId="{6A4F43E4-D2BD-4AFF-BB4E-E261BACFF566}">
      <dgm:prSet/>
      <dgm:spPr/>
      <dgm:t>
        <a:bodyPr/>
        <a:lstStyle/>
        <a:p>
          <a:endParaRPr lang="ru-RU"/>
        </a:p>
      </dgm:t>
    </dgm:pt>
    <dgm:pt modelId="{C3CDAAF2-C4C0-4EC7-81BD-50AAB6E608EF}">
      <dgm:prSet phldrT="[Текст]" custT="1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>
        <a:solidFill>
          <a:schemeClr val="accent4">
            <a:lumMod val="20000"/>
            <a:lumOff val="80000"/>
          </a:schemeClr>
        </a:solidFill>
      </dgm:spPr>
      <dgm:t>
        <a:bodyPr/>
        <a:lstStyle/>
        <a:p>
          <a:pPr>
            <a:lnSpc>
              <a:spcPct val="100000"/>
            </a:lnSpc>
          </a:pPr>
          <a:r>
            <a:rPr lang="ru-RU" sz="1200" dirty="0" smtClean="0"/>
            <a:t>проведение мероприятий в области гражданско-патриотического воспитания населения – 676,4 тыс. рублей;</a:t>
          </a:r>
          <a:endParaRPr lang="ru-RU" sz="1200" dirty="0"/>
        </a:p>
      </dgm:t>
    </dgm:pt>
    <dgm:pt modelId="{ABBC607A-3896-4D25-8417-4ADF53EFC2A9}" type="parTrans" cxnId="{ECA6DAD2-C63C-4907-8306-0DEF209D8162}">
      <dgm:prSet/>
      <dgm:spPr/>
      <dgm:t>
        <a:bodyPr/>
        <a:lstStyle/>
        <a:p>
          <a:endParaRPr lang="ru-RU"/>
        </a:p>
      </dgm:t>
    </dgm:pt>
    <dgm:pt modelId="{D1AE5466-5D3F-4C87-B0D7-B217E8C883E7}" type="sibTrans" cxnId="{ECA6DAD2-C63C-4907-8306-0DEF209D8162}">
      <dgm:prSet/>
      <dgm:spPr/>
      <dgm:t>
        <a:bodyPr/>
        <a:lstStyle/>
        <a:p>
          <a:endParaRPr lang="ru-RU"/>
        </a:p>
      </dgm:t>
    </dgm:pt>
    <dgm:pt modelId="{5EE0241C-43DA-4B10-BDA5-3A3DCAFA980C}">
      <dgm:prSet phldrT="[Текст]" custT="1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>
        <a:solidFill>
          <a:schemeClr val="accent4">
            <a:lumMod val="20000"/>
            <a:lumOff val="80000"/>
          </a:schemeClr>
        </a:solidFill>
      </dgm:spPr>
      <dgm:t>
        <a:bodyPr/>
        <a:lstStyle/>
        <a:p>
          <a:pPr>
            <a:lnSpc>
              <a:spcPct val="100000"/>
            </a:lnSpc>
          </a:pPr>
          <a:r>
            <a:rPr lang="ru-RU" sz="1200" dirty="0" smtClean="0"/>
            <a:t>проведение мероприятий по профилактике асоциальных явлений, формирование здорового образа жизни и защита прав несовершеннолетних – 33,2 тыс. рублей;</a:t>
          </a:r>
          <a:endParaRPr lang="ru-RU" sz="1200" dirty="0"/>
        </a:p>
      </dgm:t>
    </dgm:pt>
    <dgm:pt modelId="{77550D44-04FB-4F2F-9797-62F19B380541}" type="parTrans" cxnId="{0E94C7EE-B58A-486B-83E7-35C87901A4CB}">
      <dgm:prSet/>
      <dgm:spPr/>
      <dgm:t>
        <a:bodyPr/>
        <a:lstStyle/>
        <a:p>
          <a:endParaRPr lang="ru-RU"/>
        </a:p>
      </dgm:t>
    </dgm:pt>
    <dgm:pt modelId="{4F3DB238-93CB-4F87-A2C0-C2AE0A89B497}" type="sibTrans" cxnId="{0E94C7EE-B58A-486B-83E7-35C87901A4CB}">
      <dgm:prSet/>
      <dgm:spPr/>
      <dgm:t>
        <a:bodyPr/>
        <a:lstStyle/>
        <a:p>
          <a:endParaRPr lang="ru-RU"/>
        </a:p>
      </dgm:t>
    </dgm:pt>
    <dgm:pt modelId="{3FA7A469-44D1-482B-AA3E-A8047F217BBC}">
      <dgm:prSet phldrT="[Текст]" custT="1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>
        <a:solidFill>
          <a:schemeClr val="accent4">
            <a:lumMod val="20000"/>
            <a:lumOff val="80000"/>
          </a:schemeClr>
        </a:solidFill>
      </dgm:spPr>
      <dgm:t>
        <a:bodyPr/>
        <a:lstStyle/>
        <a:p>
          <a:pPr>
            <a:lnSpc>
              <a:spcPct val="100000"/>
            </a:lnSpc>
          </a:pPr>
          <a:r>
            <a:rPr lang="ru-RU" sz="1200" dirty="0" smtClean="0"/>
            <a:t>проведение мероприятий по поддержке  интеллектуального и духовного развития молодежи – 110,2 тыс. рублей;</a:t>
          </a:r>
          <a:endParaRPr lang="ru-RU" sz="1200" dirty="0"/>
        </a:p>
      </dgm:t>
    </dgm:pt>
    <dgm:pt modelId="{E8B2EB13-8E3D-4011-8F74-9270A31438B9}" type="parTrans" cxnId="{DF565824-5383-426C-8425-DABB57F92FDD}">
      <dgm:prSet/>
      <dgm:spPr/>
      <dgm:t>
        <a:bodyPr/>
        <a:lstStyle/>
        <a:p>
          <a:endParaRPr lang="ru-RU"/>
        </a:p>
      </dgm:t>
    </dgm:pt>
    <dgm:pt modelId="{C0584E19-F014-493B-8BD9-C75F2DBC1B12}" type="sibTrans" cxnId="{DF565824-5383-426C-8425-DABB57F92FDD}">
      <dgm:prSet/>
      <dgm:spPr/>
      <dgm:t>
        <a:bodyPr/>
        <a:lstStyle/>
        <a:p>
          <a:endParaRPr lang="ru-RU"/>
        </a:p>
      </dgm:t>
    </dgm:pt>
    <dgm:pt modelId="{E34CD1F8-FB16-4CD6-BAD8-CEC4B29E5325}">
      <dgm:prSet phldrT="[Текст]" custT="1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>
        <a:solidFill>
          <a:schemeClr val="accent4">
            <a:lumMod val="20000"/>
            <a:lumOff val="80000"/>
          </a:schemeClr>
        </a:solidFill>
      </dgm:spPr>
      <dgm:t>
        <a:bodyPr/>
        <a:lstStyle/>
        <a:p>
          <a:pPr>
            <a:lnSpc>
              <a:spcPct val="100000"/>
            </a:lnSpc>
          </a:pPr>
          <a:r>
            <a:rPr lang="ru-RU" sz="1200" dirty="0" smtClean="0"/>
            <a:t>туристическая деятельность – 112,9 тыс. рублей;</a:t>
          </a:r>
          <a:endParaRPr lang="ru-RU" sz="1200" dirty="0"/>
        </a:p>
      </dgm:t>
    </dgm:pt>
    <dgm:pt modelId="{47842E15-FBED-4FE7-827D-1D03B5E22971}" type="parTrans" cxnId="{B9AC8E99-6F10-4FBA-B769-AFD27803F6B6}">
      <dgm:prSet/>
      <dgm:spPr/>
      <dgm:t>
        <a:bodyPr/>
        <a:lstStyle/>
        <a:p>
          <a:endParaRPr lang="ru-RU"/>
        </a:p>
      </dgm:t>
    </dgm:pt>
    <dgm:pt modelId="{8495016B-7237-453B-B89C-240F832A39C8}" type="sibTrans" cxnId="{B9AC8E99-6F10-4FBA-B769-AFD27803F6B6}">
      <dgm:prSet/>
      <dgm:spPr/>
      <dgm:t>
        <a:bodyPr/>
        <a:lstStyle/>
        <a:p>
          <a:endParaRPr lang="ru-RU"/>
        </a:p>
      </dgm:t>
    </dgm:pt>
    <dgm:pt modelId="{37351018-FEEB-4793-8C51-B482F105B4FC}">
      <dgm:prSet phldrT="[Текст]" custT="1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>
        <a:solidFill>
          <a:schemeClr val="accent4">
            <a:lumMod val="20000"/>
            <a:lumOff val="80000"/>
          </a:schemeClr>
        </a:solidFill>
      </dgm:spPr>
      <dgm:t>
        <a:bodyPr/>
        <a:lstStyle/>
        <a:p>
          <a:pPr>
            <a:lnSpc>
              <a:spcPct val="100000"/>
            </a:lnSpc>
          </a:pPr>
          <a:r>
            <a:rPr lang="ru-RU" sz="1200" dirty="0" smtClean="0"/>
            <a:t>проведение мероприятий по профилактике наркоманий учреждениями молодёжной политики – 8,3 тыс. рублей;</a:t>
          </a:r>
          <a:endParaRPr lang="ru-RU" sz="1200" dirty="0"/>
        </a:p>
      </dgm:t>
    </dgm:pt>
    <dgm:pt modelId="{74F5BC08-09BB-48CC-BB30-5ED5EDE70021}" type="parTrans" cxnId="{5A929264-7538-4940-ABF8-E0C0E58B7DFD}">
      <dgm:prSet/>
      <dgm:spPr/>
      <dgm:t>
        <a:bodyPr/>
        <a:lstStyle/>
        <a:p>
          <a:endParaRPr lang="ru-RU"/>
        </a:p>
      </dgm:t>
    </dgm:pt>
    <dgm:pt modelId="{A4D6E262-36C4-44D8-9238-1C2BEAB724F4}" type="sibTrans" cxnId="{5A929264-7538-4940-ABF8-E0C0E58B7DFD}">
      <dgm:prSet/>
      <dgm:spPr/>
      <dgm:t>
        <a:bodyPr/>
        <a:lstStyle/>
        <a:p>
          <a:endParaRPr lang="ru-RU"/>
        </a:p>
      </dgm:t>
    </dgm:pt>
    <dgm:pt modelId="{37BBCAFB-F1C7-4568-89EC-A6011FC78027}">
      <dgm:prSet phldrT="[Текст]" custT="1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>
        <a:solidFill>
          <a:schemeClr val="accent4">
            <a:lumMod val="20000"/>
            <a:lumOff val="80000"/>
          </a:schemeClr>
        </a:solidFill>
      </dgm:spPr>
      <dgm:t>
        <a:bodyPr/>
        <a:lstStyle/>
        <a:p>
          <a:pPr>
            <a:lnSpc>
              <a:spcPct val="100000"/>
            </a:lnSpc>
          </a:pPr>
          <a:r>
            <a:rPr lang="ru-RU" sz="1200" dirty="0" smtClean="0"/>
            <a:t>организация воспитательной работы среди детей и молодежи, направленной на устранение причин и условий, способствующих совершению действий экстремистского характера – 13,3 тыс. рублей.</a:t>
          </a:r>
          <a:endParaRPr lang="ru-RU" sz="1200" dirty="0"/>
        </a:p>
      </dgm:t>
    </dgm:pt>
    <dgm:pt modelId="{7FAA18D1-5643-43E8-A3D7-BB9F1A5AF8EF}" type="parTrans" cxnId="{B7F4DA8F-4B51-4124-9AAB-2AB14FDC33AA}">
      <dgm:prSet/>
      <dgm:spPr/>
      <dgm:t>
        <a:bodyPr/>
        <a:lstStyle/>
        <a:p>
          <a:endParaRPr lang="ru-RU"/>
        </a:p>
      </dgm:t>
    </dgm:pt>
    <dgm:pt modelId="{C3E5F96D-0AF9-4514-A0DD-712C12F20306}" type="sibTrans" cxnId="{B7F4DA8F-4B51-4124-9AAB-2AB14FDC33AA}">
      <dgm:prSet/>
      <dgm:spPr/>
      <dgm:t>
        <a:bodyPr/>
        <a:lstStyle/>
        <a:p>
          <a:endParaRPr lang="ru-RU"/>
        </a:p>
      </dgm:t>
    </dgm:pt>
    <dgm:pt modelId="{D58727CA-7C0B-4DC9-B59A-C5F9C1F2A592}" type="pres">
      <dgm:prSet presAssocID="{6B30FCAB-C585-41F7-83CD-92067C15B0D8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721499CE-5A16-48DE-95C1-7A3DCF421325}" type="pres">
      <dgm:prSet presAssocID="{D12DB192-AF01-4ED8-9958-A8C446F2EF10}" presName="linNode" presStyleCnt="0"/>
      <dgm:spPr/>
    </dgm:pt>
    <dgm:pt modelId="{682D8D65-D1E2-4DA0-BEF8-9F0721879E1A}" type="pres">
      <dgm:prSet presAssocID="{D12DB192-AF01-4ED8-9958-A8C446F2EF10}" presName="parTx" presStyleLbl="revTx" presStyleIdx="0" presStyleCnt="1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9F0DD5D-FD36-460B-BBC2-82529F28F0E9}" type="pres">
      <dgm:prSet presAssocID="{D12DB192-AF01-4ED8-9958-A8C446F2EF10}" presName="bracket" presStyleLbl="parChTrans1D1" presStyleIdx="0" presStyleCnt="1"/>
      <dgm:spPr/>
    </dgm:pt>
    <dgm:pt modelId="{8BD26EFA-7751-4466-8477-445CBF28E4C3}" type="pres">
      <dgm:prSet presAssocID="{D12DB192-AF01-4ED8-9958-A8C446F2EF10}" presName="spH" presStyleCnt="0"/>
      <dgm:spPr/>
    </dgm:pt>
    <dgm:pt modelId="{7C6A2A60-D0E2-4D21-A2D7-E464606CFEEB}" type="pres">
      <dgm:prSet presAssocID="{D12DB192-AF01-4ED8-9958-A8C446F2EF10}" presName="desTx" presStyleLbl="node1" presStyleIdx="0" presStyleCnt="1" custScaleY="121946" custLinFactNeighborX="-61151" custLinFactNeighborY="-65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7861A401-3E4C-41F7-B8CB-639CA63AA32D}" type="presOf" srcId="{37BBCAFB-F1C7-4568-89EC-A6011FC78027}" destId="{7C6A2A60-D0E2-4D21-A2D7-E464606CFEEB}" srcOrd="0" destOrd="7" presId="urn:diagrams.loki3.com/BracketList+Icon"/>
    <dgm:cxn modelId="{46C0AB09-83EA-49E4-820C-3CCF810BC58C}" srcId="{D12DB192-AF01-4ED8-9958-A8C446F2EF10}" destId="{DA50F0DF-1787-4CB8-8143-4C1C2619D29C}" srcOrd="0" destOrd="0" parTransId="{4595F641-FCA5-4215-B116-7D13527026CD}" sibTransId="{DBB9E3A8-A80C-435C-B33C-4CCF96DEBDFD}"/>
    <dgm:cxn modelId="{3C7EF730-C736-4230-AA96-21C832F7745F}" type="presOf" srcId="{49712DFB-52EF-41E4-AAE5-6625B64F967B}" destId="{7C6A2A60-D0E2-4D21-A2D7-E464606CFEEB}" srcOrd="0" destOrd="5" presId="urn:diagrams.loki3.com/BracketList+Icon"/>
    <dgm:cxn modelId="{DF565824-5383-426C-8425-DABB57F92FDD}" srcId="{D12DB192-AF01-4ED8-9958-A8C446F2EF10}" destId="{3FA7A469-44D1-482B-AA3E-A8047F217BBC}" srcOrd="3" destOrd="0" parTransId="{E8B2EB13-8E3D-4011-8F74-9270A31438B9}" sibTransId="{C0584E19-F014-493B-8BD9-C75F2DBC1B12}"/>
    <dgm:cxn modelId="{ECA6DAD2-C63C-4907-8306-0DEF209D8162}" srcId="{D12DB192-AF01-4ED8-9958-A8C446F2EF10}" destId="{C3CDAAF2-C4C0-4EC7-81BD-50AAB6E608EF}" srcOrd="1" destOrd="0" parTransId="{ABBC607A-3896-4D25-8417-4ADF53EFC2A9}" sibTransId="{D1AE5466-5D3F-4C87-B0D7-B217E8C883E7}"/>
    <dgm:cxn modelId="{23F2242A-1889-441E-BF4B-06BB11C5E792}" type="presOf" srcId="{3FA7A469-44D1-482B-AA3E-A8047F217BBC}" destId="{7C6A2A60-D0E2-4D21-A2D7-E464606CFEEB}" srcOrd="0" destOrd="3" presId="urn:diagrams.loki3.com/BracketList+Icon"/>
    <dgm:cxn modelId="{5A929264-7538-4940-ABF8-E0C0E58B7DFD}" srcId="{D12DB192-AF01-4ED8-9958-A8C446F2EF10}" destId="{37351018-FEEB-4793-8C51-B482F105B4FC}" srcOrd="6" destOrd="0" parTransId="{74F5BC08-09BB-48CC-BB30-5ED5EDE70021}" sibTransId="{A4D6E262-36C4-44D8-9238-1C2BEAB724F4}"/>
    <dgm:cxn modelId="{D1BB6315-1442-4C2E-BF50-07DF2FB9E5CF}" type="presOf" srcId="{E34CD1F8-FB16-4CD6-BAD8-CEC4B29E5325}" destId="{7C6A2A60-D0E2-4D21-A2D7-E464606CFEEB}" srcOrd="0" destOrd="4" presId="urn:diagrams.loki3.com/BracketList+Icon"/>
    <dgm:cxn modelId="{FFCA845E-3CBF-4730-B9DF-EF24969286EC}" type="presOf" srcId="{D12DB192-AF01-4ED8-9958-A8C446F2EF10}" destId="{682D8D65-D1E2-4DA0-BEF8-9F0721879E1A}" srcOrd="0" destOrd="0" presId="urn:diagrams.loki3.com/BracketList+Icon"/>
    <dgm:cxn modelId="{4C0A2997-5C10-49D3-A9FF-E7805C8C14BA}" type="presOf" srcId="{DA50F0DF-1787-4CB8-8143-4C1C2619D29C}" destId="{7C6A2A60-D0E2-4D21-A2D7-E464606CFEEB}" srcOrd="0" destOrd="0" presId="urn:diagrams.loki3.com/BracketList+Icon"/>
    <dgm:cxn modelId="{0E94C7EE-B58A-486B-83E7-35C87901A4CB}" srcId="{D12DB192-AF01-4ED8-9958-A8C446F2EF10}" destId="{5EE0241C-43DA-4B10-BDA5-3A3DCAFA980C}" srcOrd="2" destOrd="0" parTransId="{77550D44-04FB-4F2F-9797-62F19B380541}" sibTransId="{4F3DB238-93CB-4F87-A2C0-C2AE0A89B497}"/>
    <dgm:cxn modelId="{B9AC8E99-6F10-4FBA-B769-AFD27803F6B6}" srcId="{D12DB192-AF01-4ED8-9958-A8C446F2EF10}" destId="{E34CD1F8-FB16-4CD6-BAD8-CEC4B29E5325}" srcOrd="4" destOrd="0" parTransId="{47842E15-FBED-4FE7-827D-1D03B5E22971}" sibTransId="{8495016B-7237-453B-B89C-240F832A39C8}"/>
    <dgm:cxn modelId="{97A2F62F-EE40-46E0-AEB4-B6FF8EC00FEE}" srcId="{6B30FCAB-C585-41F7-83CD-92067C15B0D8}" destId="{D12DB192-AF01-4ED8-9958-A8C446F2EF10}" srcOrd="0" destOrd="0" parTransId="{22806D92-D50B-4712-987A-2701C76F5250}" sibTransId="{6146204D-E361-4503-B6F1-938A033A8036}"/>
    <dgm:cxn modelId="{90519C34-C605-4175-A71B-1F19229AA779}" type="presOf" srcId="{37351018-FEEB-4793-8C51-B482F105B4FC}" destId="{7C6A2A60-D0E2-4D21-A2D7-E464606CFEEB}" srcOrd="0" destOrd="6" presId="urn:diagrams.loki3.com/BracketList+Icon"/>
    <dgm:cxn modelId="{6A4F43E4-D2BD-4AFF-BB4E-E261BACFF566}" srcId="{D12DB192-AF01-4ED8-9958-A8C446F2EF10}" destId="{49712DFB-52EF-41E4-AAE5-6625B64F967B}" srcOrd="5" destOrd="0" parTransId="{B9841A24-C927-4B96-BDCE-42792D94A493}" sibTransId="{E7C76FC2-9FF5-4111-AB5C-1E4FF4F9700D}"/>
    <dgm:cxn modelId="{B7F4DA8F-4B51-4124-9AAB-2AB14FDC33AA}" srcId="{D12DB192-AF01-4ED8-9958-A8C446F2EF10}" destId="{37BBCAFB-F1C7-4568-89EC-A6011FC78027}" srcOrd="7" destOrd="0" parTransId="{7FAA18D1-5643-43E8-A3D7-BB9F1A5AF8EF}" sibTransId="{C3E5F96D-0AF9-4514-A0DD-712C12F20306}"/>
    <dgm:cxn modelId="{3C175277-1C5D-445C-9552-6101BD64A87B}" type="presOf" srcId="{5EE0241C-43DA-4B10-BDA5-3A3DCAFA980C}" destId="{7C6A2A60-D0E2-4D21-A2D7-E464606CFEEB}" srcOrd="0" destOrd="2" presId="urn:diagrams.loki3.com/BracketList+Icon"/>
    <dgm:cxn modelId="{0988B7C0-CA07-4B14-87CC-D2074D2877FF}" type="presOf" srcId="{6B30FCAB-C585-41F7-83CD-92067C15B0D8}" destId="{D58727CA-7C0B-4DC9-B59A-C5F9C1F2A592}" srcOrd="0" destOrd="0" presId="urn:diagrams.loki3.com/BracketList+Icon"/>
    <dgm:cxn modelId="{7FA76B83-F74E-4268-A6B8-DCB3EE8A791D}" type="presOf" srcId="{C3CDAAF2-C4C0-4EC7-81BD-50AAB6E608EF}" destId="{7C6A2A60-D0E2-4D21-A2D7-E464606CFEEB}" srcOrd="0" destOrd="1" presId="urn:diagrams.loki3.com/BracketList+Icon"/>
    <dgm:cxn modelId="{F3EA6F49-7883-4A89-8A98-2A9EDD6D43C4}" type="presParOf" srcId="{D58727CA-7C0B-4DC9-B59A-C5F9C1F2A592}" destId="{721499CE-5A16-48DE-95C1-7A3DCF421325}" srcOrd="0" destOrd="0" presId="urn:diagrams.loki3.com/BracketList+Icon"/>
    <dgm:cxn modelId="{37213502-2344-4657-8138-39EE98313685}" type="presParOf" srcId="{721499CE-5A16-48DE-95C1-7A3DCF421325}" destId="{682D8D65-D1E2-4DA0-BEF8-9F0721879E1A}" srcOrd="0" destOrd="0" presId="urn:diagrams.loki3.com/BracketList+Icon"/>
    <dgm:cxn modelId="{C6B25D29-1CC6-4754-ABFE-488477C29E0C}" type="presParOf" srcId="{721499CE-5A16-48DE-95C1-7A3DCF421325}" destId="{E9F0DD5D-FD36-460B-BBC2-82529F28F0E9}" srcOrd="1" destOrd="0" presId="urn:diagrams.loki3.com/BracketList+Icon"/>
    <dgm:cxn modelId="{B7642753-9CA7-4EE0-A7C8-D75BEEEED65D}" type="presParOf" srcId="{721499CE-5A16-48DE-95C1-7A3DCF421325}" destId="{8BD26EFA-7751-4466-8477-445CBF28E4C3}" srcOrd="2" destOrd="0" presId="urn:diagrams.loki3.com/BracketList+Icon"/>
    <dgm:cxn modelId="{9D2FDE5E-8EDE-402D-AC4E-113B2987269D}" type="presParOf" srcId="{721499CE-5A16-48DE-95C1-7A3DCF421325}" destId="{7C6A2A60-D0E2-4D21-A2D7-E464606CFEEB}" srcOrd="3" destOrd="0" presId="urn:diagrams.loki3.com/BracketList+Icon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EFE8D35C-5385-4B1B-999B-ED222BA8925D}" type="doc">
      <dgm:prSet loTypeId="urn:microsoft.com/office/officeart/2005/8/layout/gear1" loCatId="relationship" qsTypeId="urn:microsoft.com/office/officeart/2005/8/quickstyle/simple1" qsCatId="simple" csTypeId="urn:microsoft.com/office/officeart/2005/8/colors/accent1_2" csCatId="accent1" phldr="1"/>
      <dgm:spPr/>
    </dgm:pt>
    <dgm:pt modelId="{A78DBF47-11AB-4660-A580-198FE0F5DD9B}">
      <dgm:prSet phldrT="[Текст]"/>
      <dgm:spPr>
        <a:solidFill>
          <a:schemeClr val="accent2">
            <a:lumMod val="75000"/>
          </a:schemeClr>
        </a:solidFill>
        <a:ln>
          <a:solidFill>
            <a:schemeClr val="tx2"/>
          </a:solidFill>
        </a:ln>
      </dgm:spPr>
      <dgm:t>
        <a:bodyPr/>
        <a:lstStyle/>
        <a:p>
          <a:r>
            <a:rPr lang="ru-RU" dirty="0" smtClean="0">
              <a:solidFill>
                <a:schemeClr val="tx1"/>
              </a:solidFill>
            </a:rPr>
            <a:t>Другие вопросы в области образования 45 133,7 тыс. рублей</a:t>
          </a:r>
          <a:endParaRPr lang="ru-RU" dirty="0">
            <a:solidFill>
              <a:schemeClr val="tx1"/>
            </a:solidFill>
          </a:endParaRPr>
        </a:p>
      </dgm:t>
    </dgm:pt>
    <dgm:pt modelId="{C453901E-2A00-455D-9CFF-D1DA83CC26E6}" type="parTrans" cxnId="{FDB09B91-DFEF-452B-B113-10E5AB17FF1D}">
      <dgm:prSet/>
      <dgm:spPr/>
      <dgm:t>
        <a:bodyPr/>
        <a:lstStyle/>
        <a:p>
          <a:endParaRPr lang="ru-RU"/>
        </a:p>
      </dgm:t>
    </dgm:pt>
    <dgm:pt modelId="{A2BCA011-B981-494E-BBD7-870EBE5E3862}" type="sibTrans" cxnId="{FDB09B91-DFEF-452B-B113-10E5AB17FF1D}">
      <dgm:prSet/>
      <dgm:spPr>
        <a:solidFill>
          <a:srgbClr val="FFFF00"/>
        </a:solidFill>
        <a:effectLst>
          <a:outerShdw blurRad="50800" dist="50800" dir="5400000" algn="ctr" rotWithShape="0">
            <a:schemeClr val="tx1"/>
          </a:outerShdw>
        </a:effectLst>
        <a:scene3d>
          <a:camera prst="orthographicFront"/>
          <a:lightRig rig="threePt" dir="t"/>
        </a:scene3d>
        <a:sp3d extrusionH="76200" contourW="12700">
          <a:extrusionClr>
            <a:srgbClr val="FFFF00"/>
          </a:extrusionClr>
          <a:contourClr>
            <a:schemeClr val="tx1"/>
          </a:contourClr>
        </a:sp3d>
      </dgm:spPr>
      <dgm:t>
        <a:bodyPr/>
        <a:lstStyle/>
        <a:p>
          <a:endParaRPr lang="ru-RU"/>
        </a:p>
      </dgm:t>
    </dgm:pt>
    <dgm:pt modelId="{2B76559E-48DB-403E-97DA-93F52D160ADE}" type="pres">
      <dgm:prSet presAssocID="{EFE8D35C-5385-4B1B-999B-ED222BA8925D}" presName="composite" presStyleCnt="0">
        <dgm:presLayoutVars>
          <dgm:chMax val="3"/>
          <dgm:animLvl val="lvl"/>
          <dgm:resizeHandles val="exact"/>
        </dgm:presLayoutVars>
      </dgm:prSet>
      <dgm:spPr/>
    </dgm:pt>
    <dgm:pt modelId="{859DDD3F-67E7-430C-A76D-329AB308F892}" type="pres">
      <dgm:prSet presAssocID="{A78DBF47-11AB-4660-A580-198FE0F5DD9B}" presName="gear1" presStyleLbl="node1" presStyleIdx="0" presStyleCnt="1" custScaleX="82882" custScaleY="85873" custLinFactNeighborX="60999" custLinFactNeighborY="-6160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5EA683A-C144-4D9F-BE90-DB430129FC4B}" type="pres">
      <dgm:prSet presAssocID="{A78DBF47-11AB-4660-A580-198FE0F5DD9B}" presName="gear1srcNode" presStyleLbl="node1" presStyleIdx="0" presStyleCnt="1"/>
      <dgm:spPr/>
      <dgm:t>
        <a:bodyPr/>
        <a:lstStyle/>
        <a:p>
          <a:endParaRPr lang="ru-RU"/>
        </a:p>
      </dgm:t>
    </dgm:pt>
    <dgm:pt modelId="{91D32028-7239-4C04-919E-B6A8D0BAB8BC}" type="pres">
      <dgm:prSet presAssocID="{A78DBF47-11AB-4660-A580-198FE0F5DD9B}" presName="gear1dstNode" presStyleLbl="node1" presStyleIdx="0" presStyleCnt="1"/>
      <dgm:spPr/>
      <dgm:t>
        <a:bodyPr/>
        <a:lstStyle/>
        <a:p>
          <a:endParaRPr lang="ru-RU"/>
        </a:p>
      </dgm:t>
    </dgm:pt>
    <dgm:pt modelId="{1269B6DE-DEC5-4DE6-B4FE-1AD7681F3549}" type="pres">
      <dgm:prSet presAssocID="{A2BCA011-B981-494E-BBD7-870EBE5E3862}" presName="connector1" presStyleLbl="sibTrans2D1" presStyleIdx="0" presStyleCnt="1" custAng="2520000" custScaleX="99343" custScaleY="99343" custLinFactNeighborX="51031" custLinFactNeighborY="-17847"/>
      <dgm:spPr/>
      <dgm:t>
        <a:bodyPr/>
        <a:lstStyle/>
        <a:p>
          <a:endParaRPr lang="ru-RU"/>
        </a:p>
      </dgm:t>
    </dgm:pt>
  </dgm:ptLst>
  <dgm:cxnLst>
    <dgm:cxn modelId="{74DE5DD1-A952-4929-AD25-1CB9377457FC}" type="presOf" srcId="{A78DBF47-11AB-4660-A580-198FE0F5DD9B}" destId="{859DDD3F-67E7-430C-A76D-329AB308F892}" srcOrd="0" destOrd="0" presId="urn:microsoft.com/office/officeart/2005/8/layout/gear1"/>
    <dgm:cxn modelId="{03811C28-1A96-4467-920F-3A1E42CD858C}" type="presOf" srcId="{EFE8D35C-5385-4B1B-999B-ED222BA8925D}" destId="{2B76559E-48DB-403E-97DA-93F52D160ADE}" srcOrd="0" destOrd="0" presId="urn:microsoft.com/office/officeart/2005/8/layout/gear1"/>
    <dgm:cxn modelId="{58F5701B-4BC4-4B44-A2B2-8D2E197C9FE6}" type="presOf" srcId="{A78DBF47-11AB-4660-A580-198FE0F5DD9B}" destId="{F5EA683A-C144-4D9F-BE90-DB430129FC4B}" srcOrd="1" destOrd="0" presId="urn:microsoft.com/office/officeart/2005/8/layout/gear1"/>
    <dgm:cxn modelId="{FDB09B91-DFEF-452B-B113-10E5AB17FF1D}" srcId="{EFE8D35C-5385-4B1B-999B-ED222BA8925D}" destId="{A78DBF47-11AB-4660-A580-198FE0F5DD9B}" srcOrd="0" destOrd="0" parTransId="{C453901E-2A00-455D-9CFF-D1DA83CC26E6}" sibTransId="{A2BCA011-B981-494E-BBD7-870EBE5E3862}"/>
    <dgm:cxn modelId="{8486FDC4-486C-49DC-8117-E77473D5AEDC}" type="presOf" srcId="{A2BCA011-B981-494E-BBD7-870EBE5E3862}" destId="{1269B6DE-DEC5-4DE6-B4FE-1AD7681F3549}" srcOrd="0" destOrd="0" presId="urn:microsoft.com/office/officeart/2005/8/layout/gear1"/>
    <dgm:cxn modelId="{A95643AE-5759-48D4-924D-39B4F9771D57}" type="presOf" srcId="{A78DBF47-11AB-4660-A580-198FE0F5DD9B}" destId="{91D32028-7239-4C04-919E-B6A8D0BAB8BC}" srcOrd="2" destOrd="0" presId="urn:microsoft.com/office/officeart/2005/8/layout/gear1"/>
    <dgm:cxn modelId="{BDF0EF54-A7CE-4E7C-B460-E33462D0A776}" type="presParOf" srcId="{2B76559E-48DB-403E-97DA-93F52D160ADE}" destId="{859DDD3F-67E7-430C-A76D-329AB308F892}" srcOrd="0" destOrd="0" presId="urn:microsoft.com/office/officeart/2005/8/layout/gear1"/>
    <dgm:cxn modelId="{01EEA47B-F5E4-4939-87B7-613C1D54AE59}" type="presParOf" srcId="{2B76559E-48DB-403E-97DA-93F52D160ADE}" destId="{F5EA683A-C144-4D9F-BE90-DB430129FC4B}" srcOrd="1" destOrd="0" presId="urn:microsoft.com/office/officeart/2005/8/layout/gear1"/>
    <dgm:cxn modelId="{63910BE9-87BE-444C-BE24-C2913C570E61}" type="presParOf" srcId="{2B76559E-48DB-403E-97DA-93F52D160ADE}" destId="{91D32028-7239-4C04-919E-B6A8D0BAB8BC}" srcOrd="2" destOrd="0" presId="urn:microsoft.com/office/officeart/2005/8/layout/gear1"/>
    <dgm:cxn modelId="{5A5B18C4-FD78-441A-BE51-11260308E870}" type="presParOf" srcId="{2B76559E-48DB-403E-97DA-93F52D160ADE}" destId="{1269B6DE-DEC5-4DE6-B4FE-1AD7681F3549}" srcOrd="3" destOrd="0" presId="urn:microsoft.com/office/officeart/2005/8/layout/gear1"/>
  </dgm:cxnLst>
  <dgm:bg>
    <a:noFill/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EE95E562-97F1-4964-8B6A-0B1E554CD212}" type="doc">
      <dgm:prSet loTypeId="urn:microsoft.com/office/officeart/2005/8/layout/hierarchy3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0E38CEEB-F813-4F18-9A93-0AA9809CA93D}">
      <dgm:prSet phldrT="[Текст]" custT="1"/>
      <dgm:spPr>
        <a:solidFill>
          <a:schemeClr val="accent2">
            <a:lumMod val="75000"/>
          </a:schemeClr>
        </a:solidFill>
        <a:ln>
          <a:solidFill>
            <a:srgbClr val="FFFF00"/>
          </a:solidFill>
        </a:ln>
      </dgm:spPr>
      <dgm:t>
        <a:bodyPr/>
        <a:lstStyle/>
        <a:p>
          <a:r>
            <a:rPr lang="ru-RU" sz="18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22 027,3                 тыс. рублей</a:t>
          </a:r>
          <a:endParaRPr lang="ru-RU" sz="1800" b="1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0B9990AB-35DB-4B20-9B25-4D70FE66E150}" type="parTrans" cxnId="{99667A0E-544F-4169-AA5E-F6B2698C249D}">
      <dgm:prSet/>
      <dgm:spPr/>
      <dgm:t>
        <a:bodyPr/>
        <a:lstStyle/>
        <a:p>
          <a:endParaRPr lang="ru-RU"/>
        </a:p>
      </dgm:t>
    </dgm:pt>
    <dgm:pt modelId="{D944EEC4-E907-429C-8746-2263CDFE356B}" type="sibTrans" cxnId="{99667A0E-544F-4169-AA5E-F6B2698C249D}">
      <dgm:prSet/>
      <dgm:spPr/>
      <dgm:t>
        <a:bodyPr/>
        <a:lstStyle/>
        <a:p>
          <a:endParaRPr lang="ru-RU"/>
        </a:p>
      </dgm:t>
    </dgm:pt>
    <dgm:pt modelId="{BCA3991E-D043-4B6C-B0B0-40C38F1125E5}">
      <dgm:prSet phldrT="[Текст]" custT="1"/>
      <dgm:spPr>
        <a:solidFill>
          <a:srgbClr val="FFFF00">
            <a:alpha val="90000"/>
          </a:srgbClr>
        </a:solidFill>
      </dgm:spPr>
      <dgm:t>
        <a:bodyPr/>
        <a:lstStyle/>
        <a:p>
          <a:pPr algn="l"/>
          <a:r>
            <a:rPr lang="ru-RU" sz="1200" dirty="0" smtClean="0"/>
            <a:t>капитальный ремонт и материально-техническое оснащение объектов, находящихся в муниципальной собственности (за счет областной субсидии в целях подготовки к областному празднику «Королева спорта») – 10 608,2 тыс. рублей</a:t>
          </a:r>
          <a:endParaRPr lang="ru-RU" sz="1200" dirty="0"/>
        </a:p>
      </dgm:t>
    </dgm:pt>
    <dgm:pt modelId="{B871BD29-D475-43F4-8480-60C082BE3C88}" type="parTrans" cxnId="{0E46055A-E1DB-428D-9587-590716064EDA}">
      <dgm:prSet/>
      <dgm:spPr/>
      <dgm:t>
        <a:bodyPr/>
        <a:lstStyle/>
        <a:p>
          <a:endParaRPr lang="ru-RU"/>
        </a:p>
      </dgm:t>
    </dgm:pt>
    <dgm:pt modelId="{FEEA1BD3-2D2E-4CA1-B27E-EF0E7310A10F}" type="sibTrans" cxnId="{0E46055A-E1DB-428D-9587-590716064EDA}">
      <dgm:prSet/>
      <dgm:spPr/>
      <dgm:t>
        <a:bodyPr/>
        <a:lstStyle/>
        <a:p>
          <a:endParaRPr lang="ru-RU"/>
        </a:p>
      </dgm:t>
    </dgm:pt>
    <dgm:pt modelId="{67C5198B-4C9E-4111-9473-9914EC65C707}">
      <dgm:prSet phldrT="[Текст]" custT="1"/>
      <dgm:spPr>
        <a:solidFill>
          <a:srgbClr val="FFFF00">
            <a:alpha val="90000"/>
          </a:srgbClr>
        </a:solidFill>
      </dgm:spPr>
      <dgm:t>
        <a:bodyPr/>
        <a:lstStyle/>
        <a:p>
          <a:pPr algn="l"/>
          <a:r>
            <a:rPr lang="ru-RU" sz="1200" dirty="0" smtClean="0"/>
            <a:t>организация и проведение спортивно-массовых соревнований и физкультурно-оздоровительных мероприятий – 3 252,0 тыс. рублей</a:t>
          </a:r>
          <a:endParaRPr lang="ru-RU" sz="1200" dirty="0"/>
        </a:p>
      </dgm:t>
    </dgm:pt>
    <dgm:pt modelId="{80DC4A20-2C08-4EB0-AB5C-9D7898878D7C}" type="parTrans" cxnId="{D684E5DC-34AD-41AA-B6C7-8C129BA87E94}">
      <dgm:prSet/>
      <dgm:spPr/>
      <dgm:t>
        <a:bodyPr/>
        <a:lstStyle/>
        <a:p>
          <a:endParaRPr lang="ru-RU"/>
        </a:p>
      </dgm:t>
    </dgm:pt>
    <dgm:pt modelId="{BAD90BF2-175C-4401-8F50-16DF0759848A}" type="sibTrans" cxnId="{D684E5DC-34AD-41AA-B6C7-8C129BA87E94}">
      <dgm:prSet/>
      <dgm:spPr/>
      <dgm:t>
        <a:bodyPr/>
        <a:lstStyle/>
        <a:p>
          <a:endParaRPr lang="ru-RU"/>
        </a:p>
      </dgm:t>
    </dgm:pt>
    <dgm:pt modelId="{91E08555-9094-4BD2-9C91-A6044A96D63A}">
      <dgm:prSet phldrT="[Текст]" custT="1"/>
      <dgm:spPr>
        <a:solidFill>
          <a:srgbClr val="FFFF00">
            <a:alpha val="90000"/>
          </a:srgbClr>
        </a:solidFill>
      </dgm:spPr>
      <dgm:t>
        <a:bodyPr/>
        <a:lstStyle/>
        <a:p>
          <a:pPr algn="l"/>
          <a:r>
            <a:rPr lang="ru-RU" sz="1200" dirty="0" smtClean="0"/>
            <a:t>награждение спортсменов и тренеров по результатам выступлений в спортивно-культурных мероприятиях – 480,8 тыс. рублей</a:t>
          </a:r>
          <a:endParaRPr lang="ru-RU" sz="1200" dirty="0"/>
        </a:p>
      </dgm:t>
    </dgm:pt>
    <dgm:pt modelId="{246A15F0-2281-4503-AA71-05A7F6601E4E}" type="parTrans" cxnId="{D8122C79-6851-4796-9D66-A25E0232B7CA}">
      <dgm:prSet/>
      <dgm:spPr/>
      <dgm:t>
        <a:bodyPr/>
        <a:lstStyle/>
        <a:p>
          <a:endParaRPr lang="ru-RU"/>
        </a:p>
      </dgm:t>
    </dgm:pt>
    <dgm:pt modelId="{DE3B82EE-7BC0-4D29-8C4E-9450A0A720BF}" type="sibTrans" cxnId="{D8122C79-6851-4796-9D66-A25E0232B7CA}">
      <dgm:prSet/>
      <dgm:spPr/>
      <dgm:t>
        <a:bodyPr/>
        <a:lstStyle/>
        <a:p>
          <a:endParaRPr lang="ru-RU"/>
        </a:p>
      </dgm:t>
    </dgm:pt>
    <dgm:pt modelId="{7D2CC6DB-42F4-49AB-862F-6E8CE22F539E}">
      <dgm:prSet phldrT="[Текст]" custT="1"/>
      <dgm:spPr>
        <a:solidFill>
          <a:srgbClr val="FFFF00">
            <a:alpha val="90000"/>
          </a:srgbClr>
        </a:solidFill>
      </dgm:spPr>
      <dgm:t>
        <a:bodyPr/>
        <a:lstStyle/>
        <a:p>
          <a:pPr algn="l"/>
          <a:r>
            <a:rPr lang="ru-RU" sz="1200" dirty="0" smtClean="0"/>
            <a:t>укрепление и развитие материально-технической базы (приобретение  хоккейного корта, хоккейного, лыжного инвентаря) – 6 191,9 тыс. рублей</a:t>
          </a:r>
          <a:endParaRPr lang="ru-RU" sz="1200" dirty="0"/>
        </a:p>
      </dgm:t>
    </dgm:pt>
    <dgm:pt modelId="{0BD3D6B3-7FBF-4E7E-BEF6-CC95901A9033}" type="parTrans" cxnId="{51E57AF7-4D35-4C7D-BC63-F95139B91605}">
      <dgm:prSet/>
      <dgm:spPr/>
      <dgm:t>
        <a:bodyPr/>
        <a:lstStyle/>
        <a:p>
          <a:endParaRPr lang="ru-RU"/>
        </a:p>
      </dgm:t>
    </dgm:pt>
    <dgm:pt modelId="{502B1959-555A-4829-8216-C5F6A62073CB}" type="sibTrans" cxnId="{51E57AF7-4D35-4C7D-BC63-F95139B91605}">
      <dgm:prSet/>
      <dgm:spPr/>
      <dgm:t>
        <a:bodyPr/>
        <a:lstStyle/>
        <a:p>
          <a:endParaRPr lang="ru-RU"/>
        </a:p>
      </dgm:t>
    </dgm:pt>
    <dgm:pt modelId="{4B16C880-AFF4-4695-A215-537910257F4E}">
      <dgm:prSet custT="1"/>
      <dgm:spPr>
        <a:solidFill>
          <a:srgbClr val="FFFF00">
            <a:alpha val="90000"/>
          </a:srgbClr>
        </a:solidFill>
      </dgm:spPr>
      <dgm:t>
        <a:bodyPr/>
        <a:lstStyle/>
        <a:p>
          <a:pPr algn="l"/>
          <a:r>
            <a:rPr lang="ru-RU" sz="1200" dirty="0" smtClean="0"/>
            <a:t>осуществление функций руководства и управления в сфере молодежной политики и спорта – 1 134,4 тыс. рублей</a:t>
          </a:r>
          <a:endParaRPr lang="ru-RU" sz="1200" dirty="0"/>
        </a:p>
      </dgm:t>
    </dgm:pt>
    <dgm:pt modelId="{73BA94CC-A474-4E80-BC0F-4C22FC5CE148}" type="parTrans" cxnId="{9DF7BE10-22E9-4BA8-9519-EC64A88C4A3E}">
      <dgm:prSet/>
      <dgm:spPr/>
      <dgm:t>
        <a:bodyPr/>
        <a:lstStyle/>
        <a:p>
          <a:endParaRPr lang="ru-RU"/>
        </a:p>
      </dgm:t>
    </dgm:pt>
    <dgm:pt modelId="{2242E433-7E7C-4FBA-BD2B-75F92BD41A38}" type="sibTrans" cxnId="{9DF7BE10-22E9-4BA8-9519-EC64A88C4A3E}">
      <dgm:prSet/>
      <dgm:spPr/>
      <dgm:t>
        <a:bodyPr/>
        <a:lstStyle/>
        <a:p>
          <a:endParaRPr lang="ru-RU"/>
        </a:p>
      </dgm:t>
    </dgm:pt>
    <dgm:pt modelId="{38A03AE3-9596-49C8-8195-23FC44899C42}">
      <dgm:prSet custT="1"/>
      <dgm:spPr>
        <a:solidFill>
          <a:srgbClr val="FFFF00">
            <a:alpha val="90000"/>
          </a:srgbClr>
        </a:solidFill>
      </dgm:spPr>
      <dgm:t>
        <a:bodyPr/>
        <a:lstStyle/>
        <a:p>
          <a:pPr algn="l"/>
          <a:r>
            <a:rPr lang="ru-RU" sz="1200" dirty="0" smtClean="0"/>
            <a:t>расходы АИП по объекту «Строительство физкультурно-оздоровительного комплекса с ледовой ареной в </a:t>
          </a:r>
          <a:r>
            <a:rPr lang="ru-RU" sz="1200" dirty="0" err="1" smtClean="0"/>
            <a:t>г.Калачинске</a:t>
          </a:r>
          <a:r>
            <a:rPr lang="ru-RU" sz="1200" dirty="0" smtClean="0"/>
            <a:t> (проектные работы) – 360,0 тыс. рублей</a:t>
          </a:r>
          <a:endParaRPr lang="ru-RU" sz="1200" dirty="0"/>
        </a:p>
      </dgm:t>
    </dgm:pt>
    <dgm:pt modelId="{86168403-9084-4747-A8BB-A7A226FE6DE9}" type="parTrans" cxnId="{2819AA02-4BD8-4623-AC04-1210ED5965C8}">
      <dgm:prSet/>
      <dgm:spPr/>
      <dgm:t>
        <a:bodyPr/>
        <a:lstStyle/>
        <a:p>
          <a:endParaRPr lang="ru-RU"/>
        </a:p>
      </dgm:t>
    </dgm:pt>
    <dgm:pt modelId="{5DAE39C0-96C6-48E6-B6C0-067595E73ACB}" type="sibTrans" cxnId="{2819AA02-4BD8-4623-AC04-1210ED5965C8}">
      <dgm:prSet/>
      <dgm:spPr/>
      <dgm:t>
        <a:bodyPr/>
        <a:lstStyle/>
        <a:p>
          <a:endParaRPr lang="ru-RU"/>
        </a:p>
      </dgm:t>
    </dgm:pt>
    <dgm:pt modelId="{44F5DA1A-10AF-4258-8CB3-771ABB768A5D}" type="pres">
      <dgm:prSet presAssocID="{EE95E562-97F1-4964-8B6A-0B1E554CD212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FF77E4BE-822A-463C-B43A-E9FC07C174A8}" type="pres">
      <dgm:prSet presAssocID="{0E38CEEB-F813-4F18-9A93-0AA9809CA93D}" presName="root" presStyleCnt="0"/>
      <dgm:spPr/>
    </dgm:pt>
    <dgm:pt modelId="{FF165C3C-6760-492C-8835-4989D700FB3D}" type="pres">
      <dgm:prSet presAssocID="{0E38CEEB-F813-4F18-9A93-0AA9809CA93D}" presName="rootComposite" presStyleCnt="0"/>
      <dgm:spPr/>
    </dgm:pt>
    <dgm:pt modelId="{E3120101-D14B-4FF6-8341-AD6A2550907B}" type="pres">
      <dgm:prSet presAssocID="{0E38CEEB-F813-4F18-9A93-0AA9809CA93D}" presName="rootText" presStyleLbl="node1" presStyleIdx="0" presStyleCnt="1" custScaleY="77177" custLinFactNeighborX="-74" custLinFactNeighborY="-32284"/>
      <dgm:spPr/>
      <dgm:t>
        <a:bodyPr/>
        <a:lstStyle/>
        <a:p>
          <a:endParaRPr lang="ru-RU"/>
        </a:p>
      </dgm:t>
    </dgm:pt>
    <dgm:pt modelId="{CA80B621-B7F4-4200-BDE7-4A3F7FC0227A}" type="pres">
      <dgm:prSet presAssocID="{0E38CEEB-F813-4F18-9A93-0AA9809CA93D}" presName="rootConnector" presStyleLbl="node1" presStyleIdx="0" presStyleCnt="1"/>
      <dgm:spPr/>
      <dgm:t>
        <a:bodyPr/>
        <a:lstStyle/>
        <a:p>
          <a:endParaRPr lang="ru-RU"/>
        </a:p>
      </dgm:t>
    </dgm:pt>
    <dgm:pt modelId="{B45FCEEB-1B73-4410-8CA6-C74152694269}" type="pres">
      <dgm:prSet presAssocID="{0E38CEEB-F813-4F18-9A93-0AA9809CA93D}" presName="childShape" presStyleCnt="0"/>
      <dgm:spPr/>
    </dgm:pt>
    <dgm:pt modelId="{7BE5DA6F-5AD6-4D60-88DA-2990063592B0}" type="pres">
      <dgm:prSet presAssocID="{B871BD29-D475-43F4-8480-60C082BE3C88}" presName="Name13" presStyleLbl="parChTrans1D2" presStyleIdx="0" presStyleCnt="6"/>
      <dgm:spPr/>
      <dgm:t>
        <a:bodyPr/>
        <a:lstStyle/>
        <a:p>
          <a:endParaRPr lang="ru-RU"/>
        </a:p>
      </dgm:t>
    </dgm:pt>
    <dgm:pt modelId="{E518B4AA-E376-40E4-A2E0-0145ECC19F19}" type="pres">
      <dgm:prSet presAssocID="{BCA3991E-D043-4B6C-B0B0-40C38F1125E5}" presName="childText" presStyleLbl="bgAcc1" presStyleIdx="0" presStyleCnt="6" custScaleX="415190" custScaleY="87468" custLinFactNeighborX="953" custLinFactNeighborY="-1040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B34D304-1B59-41C0-AE5A-67BA59085EAC}" type="pres">
      <dgm:prSet presAssocID="{80DC4A20-2C08-4EB0-AB5C-9D7898878D7C}" presName="Name13" presStyleLbl="parChTrans1D2" presStyleIdx="1" presStyleCnt="6"/>
      <dgm:spPr/>
      <dgm:t>
        <a:bodyPr/>
        <a:lstStyle/>
        <a:p>
          <a:endParaRPr lang="ru-RU"/>
        </a:p>
      </dgm:t>
    </dgm:pt>
    <dgm:pt modelId="{20A2A0F2-EAF2-4672-B1E4-AC94B2270F1F}" type="pres">
      <dgm:prSet presAssocID="{67C5198B-4C9E-4111-9473-9914EC65C707}" presName="childText" presStyleLbl="bgAcc1" presStyleIdx="1" presStyleCnt="6" custScaleX="414591" custScaleY="57094" custLinFactNeighborX="953" custLinFactNeighborY="-1489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656F07C-C230-4ABF-A623-365EE34C9AE9}" type="pres">
      <dgm:prSet presAssocID="{246A15F0-2281-4503-AA71-05A7F6601E4E}" presName="Name13" presStyleLbl="parChTrans1D2" presStyleIdx="2" presStyleCnt="6"/>
      <dgm:spPr/>
      <dgm:t>
        <a:bodyPr/>
        <a:lstStyle/>
        <a:p>
          <a:endParaRPr lang="ru-RU"/>
        </a:p>
      </dgm:t>
    </dgm:pt>
    <dgm:pt modelId="{0DAED5CA-0CFE-46D1-B841-9D7369698172}" type="pres">
      <dgm:prSet presAssocID="{91E08555-9094-4BD2-9C91-A6044A96D63A}" presName="childText" presStyleLbl="bgAcc1" presStyleIdx="2" presStyleCnt="6" custScaleX="420808" custScaleY="60807" custLinFactNeighborX="953" custLinFactNeighborY="-1434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98F1BC3-62BB-444E-B3F4-E51269B5BCAF}" type="pres">
      <dgm:prSet presAssocID="{0BD3D6B3-7FBF-4E7E-BEF6-CC95901A9033}" presName="Name13" presStyleLbl="parChTrans1D2" presStyleIdx="3" presStyleCnt="6"/>
      <dgm:spPr/>
      <dgm:t>
        <a:bodyPr/>
        <a:lstStyle/>
        <a:p>
          <a:endParaRPr lang="ru-RU"/>
        </a:p>
      </dgm:t>
    </dgm:pt>
    <dgm:pt modelId="{01D5C2D9-56AE-4AC5-8997-257241CED998}" type="pres">
      <dgm:prSet presAssocID="{7D2CC6DB-42F4-49AB-862F-6E8CE22F539E}" presName="childText" presStyleLbl="bgAcc1" presStyleIdx="3" presStyleCnt="6" custScaleX="419964" custScaleY="72147" custLinFactNeighborX="953" custLinFactNeighborY="-1751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265294A-46E2-4183-84FA-97E95865DD30}" type="pres">
      <dgm:prSet presAssocID="{73BA94CC-A474-4E80-BC0F-4C22FC5CE148}" presName="Name13" presStyleLbl="parChTrans1D2" presStyleIdx="4" presStyleCnt="6"/>
      <dgm:spPr/>
      <dgm:t>
        <a:bodyPr/>
        <a:lstStyle/>
        <a:p>
          <a:endParaRPr lang="ru-RU"/>
        </a:p>
      </dgm:t>
    </dgm:pt>
    <dgm:pt modelId="{52DAA809-BB3E-4801-B4CE-07C330FCDC81}" type="pres">
      <dgm:prSet presAssocID="{4B16C880-AFF4-4695-A215-537910257F4E}" presName="childText" presStyleLbl="bgAcc1" presStyleIdx="4" presStyleCnt="6" custScaleX="426184" custScaleY="72337" custLinFactNeighborX="-4786" custLinFactNeighborY="-1943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DFCF5D1-52B8-46EB-95A2-1897551AA8C5}" type="pres">
      <dgm:prSet presAssocID="{86168403-9084-4747-A8BB-A7A226FE6DE9}" presName="Name13" presStyleLbl="parChTrans1D2" presStyleIdx="5" presStyleCnt="6"/>
      <dgm:spPr/>
      <dgm:t>
        <a:bodyPr/>
        <a:lstStyle/>
        <a:p>
          <a:endParaRPr lang="ru-RU"/>
        </a:p>
      </dgm:t>
    </dgm:pt>
    <dgm:pt modelId="{74EFCB9E-CCB5-4658-A588-DB506E02C2AD}" type="pres">
      <dgm:prSet presAssocID="{38A03AE3-9596-49C8-8195-23FC44899C42}" presName="childText" presStyleLbl="bgAcc1" presStyleIdx="5" presStyleCnt="6" custScaleX="426184" custScaleY="71830" custLinFactNeighborX="-2448" custLinFactNeighborY="-1761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54250D4D-3389-4ECF-85AD-8763BA8760E3}" type="presOf" srcId="{B871BD29-D475-43F4-8480-60C082BE3C88}" destId="{7BE5DA6F-5AD6-4D60-88DA-2990063592B0}" srcOrd="0" destOrd="0" presId="urn:microsoft.com/office/officeart/2005/8/layout/hierarchy3"/>
    <dgm:cxn modelId="{2712F62D-0F6A-4FE1-B1B9-603B6BE111E6}" type="presOf" srcId="{80DC4A20-2C08-4EB0-AB5C-9D7898878D7C}" destId="{AB34D304-1B59-41C0-AE5A-67BA59085EAC}" srcOrd="0" destOrd="0" presId="urn:microsoft.com/office/officeart/2005/8/layout/hierarchy3"/>
    <dgm:cxn modelId="{2819AA02-4BD8-4623-AC04-1210ED5965C8}" srcId="{0E38CEEB-F813-4F18-9A93-0AA9809CA93D}" destId="{38A03AE3-9596-49C8-8195-23FC44899C42}" srcOrd="5" destOrd="0" parTransId="{86168403-9084-4747-A8BB-A7A226FE6DE9}" sibTransId="{5DAE39C0-96C6-48E6-B6C0-067595E73ACB}"/>
    <dgm:cxn modelId="{BEB8F217-B3B1-4E6E-8741-662D775A2D05}" type="presOf" srcId="{246A15F0-2281-4503-AA71-05A7F6601E4E}" destId="{9656F07C-C230-4ABF-A623-365EE34C9AE9}" srcOrd="0" destOrd="0" presId="urn:microsoft.com/office/officeart/2005/8/layout/hierarchy3"/>
    <dgm:cxn modelId="{5BA4C3A6-0ABB-494F-8F7D-C4A5FA105578}" type="presOf" srcId="{67C5198B-4C9E-4111-9473-9914EC65C707}" destId="{20A2A0F2-EAF2-4672-B1E4-AC94B2270F1F}" srcOrd="0" destOrd="0" presId="urn:microsoft.com/office/officeart/2005/8/layout/hierarchy3"/>
    <dgm:cxn modelId="{4ACBAE33-ED4B-4BDB-BE12-F273267B91F1}" type="presOf" srcId="{73BA94CC-A474-4E80-BC0F-4C22FC5CE148}" destId="{D265294A-46E2-4183-84FA-97E95865DD30}" srcOrd="0" destOrd="0" presId="urn:microsoft.com/office/officeart/2005/8/layout/hierarchy3"/>
    <dgm:cxn modelId="{D8122C79-6851-4796-9D66-A25E0232B7CA}" srcId="{0E38CEEB-F813-4F18-9A93-0AA9809CA93D}" destId="{91E08555-9094-4BD2-9C91-A6044A96D63A}" srcOrd="2" destOrd="0" parTransId="{246A15F0-2281-4503-AA71-05A7F6601E4E}" sibTransId="{DE3B82EE-7BC0-4D29-8C4E-9450A0A720BF}"/>
    <dgm:cxn modelId="{AA6B80FD-D425-4824-85C1-4DCA9132FAB1}" type="presOf" srcId="{EE95E562-97F1-4964-8B6A-0B1E554CD212}" destId="{44F5DA1A-10AF-4258-8CB3-771ABB768A5D}" srcOrd="0" destOrd="0" presId="urn:microsoft.com/office/officeart/2005/8/layout/hierarchy3"/>
    <dgm:cxn modelId="{9DF7BE10-22E9-4BA8-9519-EC64A88C4A3E}" srcId="{0E38CEEB-F813-4F18-9A93-0AA9809CA93D}" destId="{4B16C880-AFF4-4695-A215-537910257F4E}" srcOrd="4" destOrd="0" parTransId="{73BA94CC-A474-4E80-BC0F-4C22FC5CE148}" sibTransId="{2242E433-7E7C-4FBA-BD2B-75F92BD41A38}"/>
    <dgm:cxn modelId="{51E57AF7-4D35-4C7D-BC63-F95139B91605}" srcId="{0E38CEEB-F813-4F18-9A93-0AA9809CA93D}" destId="{7D2CC6DB-42F4-49AB-862F-6E8CE22F539E}" srcOrd="3" destOrd="0" parTransId="{0BD3D6B3-7FBF-4E7E-BEF6-CC95901A9033}" sibTransId="{502B1959-555A-4829-8216-C5F6A62073CB}"/>
    <dgm:cxn modelId="{E32212E2-C4D9-4843-9C73-C90F5DBA8481}" type="presOf" srcId="{0E38CEEB-F813-4F18-9A93-0AA9809CA93D}" destId="{E3120101-D14B-4FF6-8341-AD6A2550907B}" srcOrd="0" destOrd="0" presId="urn:microsoft.com/office/officeart/2005/8/layout/hierarchy3"/>
    <dgm:cxn modelId="{B356F404-7959-4E92-B878-BB013CAF2661}" type="presOf" srcId="{86168403-9084-4747-A8BB-A7A226FE6DE9}" destId="{FDFCF5D1-52B8-46EB-95A2-1897551AA8C5}" srcOrd="0" destOrd="0" presId="urn:microsoft.com/office/officeart/2005/8/layout/hierarchy3"/>
    <dgm:cxn modelId="{9AA56718-9A42-4D92-84B9-719FC9192F3B}" type="presOf" srcId="{91E08555-9094-4BD2-9C91-A6044A96D63A}" destId="{0DAED5CA-0CFE-46D1-B841-9D7369698172}" srcOrd="0" destOrd="0" presId="urn:microsoft.com/office/officeart/2005/8/layout/hierarchy3"/>
    <dgm:cxn modelId="{D6407579-3857-4784-B943-B6E39F9DBC4C}" type="presOf" srcId="{4B16C880-AFF4-4695-A215-537910257F4E}" destId="{52DAA809-BB3E-4801-B4CE-07C330FCDC81}" srcOrd="0" destOrd="0" presId="urn:microsoft.com/office/officeart/2005/8/layout/hierarchy3"/>
    <dgm:cxn modelId="{4ACECCF2-BC13-430F-AA10-6D86D53763E6}" type="presOf" srcId="{38A03AE3-9596-49C8-8195-23FC44899C42}" destId="{74EFCB9E-CCB5-4658-A588-DB506E02C2AD}" srcOrd="0" destOrd="0" presId="urn:microsoft.com/office/officeart/2005/8/layout/hierarchy3"/>
    <dgm:cxn modelId="{5C6AB1DB-096D-452D-82AA-E59A27A9232B}" type="presOf" srcId="{BCA3991E-D043-4B6C-B0B0-40C38F1125E5}" destId="{E518B4AA-E376-40E4-A2E0-0145ECC19F19}" srcOrd="0" destOrd="0" presId="urn:microsoft.com/office/officeart/2005/8/layout/hierarchy3"/>
    <dgm:cxn modelId="{99667A0E-544F-4169-AA5E-F6B2698C249D}" srcId="{EE95E562-97F1-4964-8B6A-0B1E554CD212}" destId="{0E38CEEB-F813-4F18-9A93-0AA9809CA93D}" srcOrd="0" destOrd="0" parTransId="{0B9990AB-35DB-4B20-9B25-4D70FE66E150}" sibTransId="{D944EEC4-E907-429C-8746-2263CDFE356B}"/>
    <dgm:cxn modelId="{7FB7F040-8C66-4C72-B893-FD013E0C037F}" type="presOf" srcId="{0BD3D6B3-7FBF-4E7E-BEF6-CC95901A9033}" destId="{998F1BC3-62BB-444E-B3F4-E51269B5BCAF}" srcOrd="0" destOrd="0" presId="urn:microsoft.com/office/officeart/2005/8/layout/hierarchy3"/>
    <dgm:cxn modelId="{0E46055A-E1DB-428D-9587-590716064EDA}" srcId="{0E38CEEB-F813-4F18-9A93-0AA9809CA93D}" destId="{BCA3991E-D043-4B6C-B0B0-40C38F1125E5}" srcOrd="0" destOrd="0" parTransId="{B871BD29-D475-43F4-8480-60C082BE3C88}" sibTransId="{FEEA1BD3-2D2E-4CA1-B27E-EF0E7310A10F}"/>
    <dgm:cxn modelId="{CC4488A3-4613-409E-89E3-619721BDE7E6}" type="presOf" srcId="{0E38CEEB-F813-4F18-9A93-0AA9809CA93D}" destId="{CA80B621-B7F4-4200-BDE7-4A3F7FC0227A}" srcOrd="1" destOrd="0" presId="urn:microsoft.com/office/officeart/2005/8/layout/hierarchy3"/>
    <dgm:cxn modelId="{4664D00D-C720-4BE7-B66C-B00032611E7C}" type="presOf" srcId="{7D2CC6DB-42F4-49AB-862F-6E8CE22F539E}" destId="{01D5C2D9-56AE-4AC5-8997-257241CED998}" srcOrd="0" destOrd="0" presId="urn:microsoft.com/office/officeart/2005/8/layout/hierarchy3"/>
    <dgm:cxn modelId="{D684E5DC-34AD-41AA-B6C7-8C129BA87E94}" srcId="{0E38CEEB-F813-4F18-9A93-0AA9809CA93D}" destId="{67C5198B-4C9E-4111-9473-9914EC65C707}" srcOrd="1" destOrd="0" parTransId="{80DC4A20-2C08-4EB0-AB5C-9D7898878D7C}" sibTransId="{BAD90BF2-175C-4401-8F50-16DF0759848A}"/>
    <dgm:cxn modelId="{FF2A8B96-AE4D-4BD9-B420-060A79D98B84}" type="presParOf" srcId="{44F5DA1A-10AF-4258-8CB3-771ABB768A5D}" destId="{FF77E4BE-822A-463C-B43A-E9FC07C174A8}" srcOrd="0" destOrd="0" presId="urn:microsoft.com/office/officeart/2005/8/layout/hierarchy3"/>
    <dgm:cxn modelId="{D36383A5-0F72-4703-841D-D4F52DADE7D3}" type="presParOf" srcId="{FF77E4BE-822A-463C-B43A-E9FC07C174A8}" destId="{FF165C3C-6760-492C-8835-4989D700FB3D}" srcOrd="0" destOrd="0" presId="urn:microsoft.com/office/officeart/2005/8/layout/hierarchy3"/>
    <dgm:cxn modelId="{DD29617B-2374-464C-BD03-053A47728D68}" type="presParOf" srcId="{FF165C3C-6760-492C-8835-4989D700FB3D}" destId="{E3120101-D14B-4FF6-8341-AD6A2550907B}" srcOrd="0" destOrd="0" presId="urn:microsoft.com/office/officeart/2005/8/layout/hierarchy3"/>
    <dgm:cxn modelId="{1E111D5C-4984-426A-A9E7-331E9C515CDD}" type="presParOf" srcId="{FF165C3C-6760-492C-8835-4989D700FB3D}" destId="{CA80B621-B7F4-4200-BDE7-4A3F7FC0227A}" srcOrd="1" destOrd="0" presId="urn:microsoft.com/office/officeart/2005/8/layout/hierarchy3"/>
    <dgm:cxn modelId="{FC5F2927-4354-4837-A292-2A47B1C54598}" type="presParOf" srcId="{FF77E4BE-822A-463C-B43A-E9FC07C174A8}" destId="{B45FCEEB-1B73-4410-8CA6-C74152694269}" srcOrd="1" destOrd="0" presId="urn:microsoft.com/office/officeart/2005/8/layout/hierarchy3"/>
    <dgm:cxn modelId="{4958EFBD-D5C7-4BBF-94C3-6079F6E95F8B}" type="presParOf" srcId="{B45FCEEB-1B73-4410-8CA6-C74152694269}" destId="{7BE5DA6F-5AD6-4D60-88DA-2990063592B0}" srcOrd="0" destOrd="0" presId="urn:microsoft.com/office/officeart/2005/8/layout/hierarchy3"/>
    <dgm:cxn modelId="{845A043F-9B6C-42A8-B971-140A74D564CA}" type="presParOf" srcId="{B45FCEEB-1B73-4410-8CA6-C74152694269}" destId="{E518B4AA-E376-40E4-A2E0-0145ECC19F19}" srcOrd="1" destOrd="0" presId="urn:microsoft.com/office/officeart/2005/8/layout/hierarchy3"/>
    <dgm:cxn modelId="{F3715C17-E12D-4C1C-AE16-372E0772C544}" type="presParOf" srcId="{B45FCEEB-1B73-4410-8CA6-C74152694269}" destId="{AB34D304-1B59-41C0-AE5A-67BA59085EAC}" srcOrd="2" destOrd="0" presId="urn:microsoft.com/office/officeart/2005/8/layout/hierarchy3"/>
    <dgm:cxn modelId="{9716D046-7771-4B33-ADE1-454D46BC500C}" type="presParOf" srcId="{B45FCEEB-1B73-4410-8CA6-C74152694269}" destId="{20A2A0F2-EAF2-4672-B1E4-AC94B2270F1F}" srcOrd="3" destOrd="0" presId="urn:microsoft.com/office/officeart/2005/8/layout/hierarchy3"/>
    <dgm:cxn modelId="{11A5FF0F-739F-4C6F-A34A-AAE51FB92ADC}" type="presParOf" srcId="{B45FCEEB-1B73-4410-8CA6-C74152694269}" destId="{9656F07C-C230-4ABF-A623-365EE34C9AE9}" srcOrd="4" destOrd="0" presId="urn:microsoft.com/office/officeart/2005/8/layout/hierarchy3"/>
    <dgm:cxn modelId="{FAF7FD5F-AE98-456A-9364-ECE9BEAC2D39}" type="presParOf" srcId="{B45FCEEB-1B73-4410-8CA6-C74152694269}" destId="{0DAED5CA-0CFE-46D1-B841-9D7369698172}" srcOrd="5" destOrd="0" presId="urn:microsoft.com/office/officeart/2005/8/layout/hierarchy3"/>
    <dgm:cxn modelId="{6F88105D-BEDB-47FC-ACE0-CE79E5C5A14C}" type="presParOf" srcId="{B45FCEEB-1B73-4410-8CA6-C74152694269}" destId="{998F1BC3-62BB-444E-B3F4-E51269B5BCAF}" srcOrd="6" destOrd="0" presId="urn:microsoft.com/office/officeart/2005/8/layout/hierarchy3"/>
    <dgm:cxn modelId="{453DAAD8-5033-4F8E-BB08-0E20139FFE4F}" type="presParOf" srcId="{B45FCEEB-1B73-4410-8CA6-C74152694269}" destId="{01D5C2D9-56AE-4AC5-8997-257241CED998}" srcOrd="7" destOrd="0" presId="urn:microsoft.com/office/officeart/2005/8/layout/hierarchy3"/>
    <dgm:cxn modelId="{777AEAED-5AB1-4461-B947-B11724908E3D}" type="presParOf" srcId="{B45FCEEB-1B73-4410-8CA6-C74152694269}" destId="{D265294A-46E2-4183-84FA-97E95865DD30}" srcOrd="8" destOrd="0" presId="urn:microsoft.com/office/officeart/2005/8/layout/hierarchy3"/>
    <dgm:cxn modelId="{0FFDDDF7-0DBF-4F67-98A9-939B1F9EFF46}" type="presParOf" srcId="{B45FCEEB-1B73-4410-8CA6-C74152694269}" destId="{52DAA809-BB3E-4801-B4CE-07C330FCDC81}" srcOrd="9" destOrd="0" presId="urn:microsoft.com/office/officeart/2005/8/layout/hierarchy3"/>
    <dgm:cxn modelId="{2527E5E0-A4CA-42DA-B177-63759EF4DCB5}" type="presParOf" srcId="{B45FCEEB-1B73-4410-8CA6-C74152694269}" destId="{FDFCF5D1-52B8-46EB-95A2-1897551AA8C5}" srcOrd="10" destOrd="0" presId="urn:microsoft.com/office/officeart/2005/8/layout/hierarchy3"/>
    <dgm:cxn modelId="{F11C00F0-80FC-4CDB-BFEA-9947BD4200B9}" type="presParOf" srcId="{B45FCEEB-1B73-4410-8CA6-C74152694269}" destId="{74EFCB9E-CCB5-4658-A588-DB506E02C2AD}" srcOrd="11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6">
  <dgm:title val=""/>
  <dgm:desc val=""/>
  <dgm:catLst>
    <dgm:cat type="hierarchy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</dgm:ptLst>
      <dgm:cxnLst>
        <dgm:cxn modelId="7" srcId="0" destId="1" srcOrd="0" destOrd="0"/>
        <dgm:cxn modelId="8" srcId="1" destId="2" srcOrd="0" destOrd="0"/>
        <dgm:cxn modelId="9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10" srcId="0" destId="4" srcOrd="1" destOrd="0"/>
        <dgm:cxn modelId="11" srcId="0" destId="5" srcOrd="2" destOrd="0"/>
        <dgm:cxn modelId="12" srcId="0" destId="6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3"/>
      </dgm:ptLst>
      <dgm:cxnLst>
        <dgm:cxn modelId="4" srcId="0" destId="1" srcOrd="0" destOrd="0"/>
        <dgm:cxn modelId="13" srcId="1" destId="11" srcOrd="0" destOrd="0"/>
        <dgm:cxn modelId="14" srcId="1" destId="12" srcOrd="1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  <dgm:pt modelId="4"/>
        <dgm:pt modelId="5"/>
        <dgm:pt modelId="6"/>
        <dgm:pt modelId="7"/>
      </dgm:ptLst>
      <dgm:cxnLst>
        <dgm:cxn modelId="8" srcId="0" destId="1" srcOrd="0" destOrd="0"/>
        <dgm:cxn modelId="9" srcId="1" destId="2" srcOrd="0" destOrd="0"/>
        <dgm:cxn modelId="10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  <dgm:cxn modelId="11" srcId="0" destId="4" srcOrd="1" destOrd="0"/>
        <dgm:cxn modelId="12" srcId="0" destId="5" srcOrd="2" destOrd="0"/>
        <dgm:cxn modelId="13" srcId="0" destId="6" srcOrd="3" destOrd="0"/>
        <dgm:cxn modelId="14" srcId="0" destId="7" srcOrd="4" destOrd="0"/>
      </dgm:cxnLst>
      <dgm:bg/>
      <dgm:whole/>
    </dgm:dataModel>
  </dgm:clrData>
  <dgm:layoutNode name="mainComposite">
    <dgm:varLst>
      <dgm:chPref val="1"/>
      <dgm:dir/>
      <dgm:animOne val="branch"/>
      <dgm:animLvl val="lvl"/>
      <dgm:resizeHandles val="exact"/>
    </dgm:varLst>
    <dgm:alg type="composite">
      <dgm:param type="vertAlign" val="mid"/>
      <dgm:param type="horzAlign" val="ctr"/>
    </dgm:alg>
    <dgm:shape xmlns:r="http://schemas.openxmlformats.org/officeDocument/2006/relationships" r:blip="">
      <dgm:adjLst/>
    </dgm:shape>
    <dgm:presOf/>
    <dgm:choose name="Name0">
      <dgm:if name="Name1" axis="ch" ptType="node" func="cnt" op="gte" val="2">
        <dgm:choose name="Name2">
          <dgm:if name="Name3" func="var" arg="dir" op="equ" val="norm">
            <dgm:constrLst>
              <dgm:constr type="l" for="ch" forName="hierFlow" refType="w" fact="0.3"/>
              <dgm:constr type="t" for="ch" forName="hierFlow"/>
              <dgm:constr type="r" for="ch" forName="hierFlow" refType="w" fact="0.98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if>
          <dgm:else name="Name4">
            <dgm:constrLst>
              <dgm:constr type="l" for="ch" forName="hierFlow" refType="w" fact="0.02"/>
              <dgm:constr type="t" for="ch" forName="hierFlow"/>
              <dgm:constr type="r" for="ch" forName="hierFlow" refType="w" fact="0.7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else>
        </dgm:choose>
      </dgm:if>
      <dgm:else name="Name5">
        <dgm:constrLst>
          <dgm:constr type="l" for="ch" forName="hierFlow"/>
          <dgm:constr type="t" for="ch" forName="hierFlow"/>
          <dgm:constr type="r" for="ch" forName="hierFlow" refType="w"/>
          <dgm:constr type="b" for="ch" forName="hierFlow" refType="h"/>
          <dgm:constr type="l" for="ch" forName="bgShapesFlow"/>
          <dgm:constr type="t" for="ch" forName="bgShapesFlow"/>
          <dgm:constr type="r" for="ch" forName="bgShapesFlow" refType="w"/>
          <dgm:constr type="b" for="ch" forName="bgShapesFlow" refType="h"/>
          <dgm:constr type="w" for="des" forName="level1Shape" refType="w"/>
          <dgm:constr type="h" for="des" forName="level1Shape" refType="w" refFor="des" refForName="level1Shape" fact="0.66667"/>
          <dgm:constr type="w" for="des" forName="level2Shape" refType="w" refFor="des" refForName="level1Shape" op="equ"/>
          <dgm:constr type="h" for="des" forName="level2Shape" refType="h" refFor="des" refForName="level1Shape" op="equ"/>
          <dgm:constr type="sp" for="des" refType="h" refFor="des" refForName="level1Shape" op="equ" fact="0.4"/>
          <dgm:constr type="sibSp" for="des" forName="hierChild1" refType="w" refFor="des" refForName="level1Shape" op="equ" fact="0.3"/>
          <dgm:constr type="sibSp" for="des" forName="hierChild2" refType="sibSp" refFor="des" refForName="hierChild1" op="equ"/>
          <dgm:constr type="sibSp" for="des" forName="hierChild3" refType="sibSp" refFor="des" refForName="hierChild1" op="equ"/>
          <dgm:constr type="userA" for="des" refType="h" refFor="des" refForName="level1Shape" op="equ"/>
          <dgm:constr type="userB" for="des" refType="sp" refFor="des" op="equ"/>
          <dgm:constr type="h" for="des" forName="firstBuf" refType="h" refFor="des" refForName="level1Shape" fact="0.1"/>
        </dgm:constrLst>
      </dgm:else>
    </dgm:choose>
    <dgm:ruleLst/>
    <dgm:layoutNode name="hierFlow">
      <dgm:alg type="lin">
        <dgm:param type="linDir" val="fromT"/>
        <dgm:param type="nodeVertAlign" val="t"/>
        <dgm:param type="vertAlign" val="t"/>
        <dgm:param type="nodeHorzAlign" val="ctr"/>
        <dgm:param type="fallback" val="2D"/>
      </dgm:alg>
      <dgm:shape xmlns:r="http://schemas.openxmlformats.org/officeDocument/2006/relationships" r:blip="">
        <dgm:adjLst/>
      </dgm:shape>
      <dgm:presOf/>
      <dgm:constrLst/>
      <dgm:ruleLst/>
      <dgm:choose name="Name6">
        <dgm:if name="Name7" axis="ch" ptType="node" func="cnt" op="gte" val="2">
          <dgm:layoutNode name="firstBuf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8"/>
      </dgm:choose>
      <dgm:layoutNode name="hierChild1">
        <dgm:varLst>
          <dgm:chPref val="1"/>
          <dgm:animOne val="branch"/>
          <dgm:animLvl val="lvl"/>
        </dgm:varLst>
        <dgm:choose name="Name9">
          <dgm:if name="Name10" func="var" arg="dir" op="equ" val="norm">
            <dgm:alg type="hierChild">
              <dgm:param type="linDir" val="fromL"/>
              <dgm:param type="vertAlign" val="t"/>
            </dgm:alg>
          </dgm:if>
          <dgm:else name="Name11">
            <dgm:alg type="hierChild">
              <dgm:param type="linDir" val="fromR"/>
              <dgm:param type="vertAlign" val="t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primFontSz" for="des" ptType="node" op="equ"/>
        </dgm:constrLst>
        <dgm:ruleLst/>
        <dgm:forEach name="Name12" axis="ch" cnt="3">
          <dgm:forEach name="Name13" axis="self" ptType="node">
            <dgm:layoutNode name="Name14">
              <dgm:alg type="hierRoot"/>
              <dgm:shape xmlns:r="http://schemas.openxmlformats.org/officeDocument/2006/relationships" r:blip="">
                <dgm:adjLst/>
              </dgm:shape>
              <dgm:presOf/>
              <dgm:constrLst/>
              <dgm:ruleLst/>
              <dgm:layoutNode name="level1Shape" styleLbl="node0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primFontSz" val="65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hierChild2">
                <dgm:choose name="Name15">
                  <dgm:if name="Name16" func="var" arg="dir" op="equ" val="norm">
                    <dgm:alg type="hierChild">
                      <dgm:param type="linDir" val="fromL"/>
                    </dgm:alg>
                  </dgm:if>
                  <dgm:else name="Name17">
                    <dgm:alg type="hierChild">
                      <dgm:param type="linDir" val="from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  <dgm:forEach name="repeat" axis="ch">
                  <dgm:forEach name="Name18" axis="self" ptType="parTrans" cnt="1">
                    <dgm:layoutNode name="Name19">
                      <dgm:alg type="conn">
                        <dgm:param type="dim" val="1D"/>
                        <dgm:param type="endSty" val="noArr"/>
                        <dgm:param type="connRout" val="bend"/>
                        <dgm:param type="begPts" val="bCtr"/>
                        <dgm:param type="endPts" val="tCtr"/>
                      </dgm:alg>
                      <dgm:shape xmlns:r="http://schemas.openxmlformats.org/officeDocument/2006/relationships" type="conn" r:blip="">
                        <dgm:adjLst/>
                      </dgm:shape>
                      <dgm:presOf axis="self"/>
                      <dgm:constrLst>
                        <dgm:constr type="w" val="1"/>
                        <dgm:constr type="h" val="1"/>
                        <dgm:constr type="begPad"/>
                        <dgm:constr type="endPad"/>
                      </dgm:constrLst>
                      <dgm:ruleLst/>
                    </dgm:layoutNode>
                  </dgm:forEach>
                  <dgm:forEach name="Name20" axis="self" ptType="node">
                    <dgm:layoutNode name="Name21">
                      <dgm:alg type="hierRoot"/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/>
                      <dgm:layoutNode name="level2Shape">
                        <dgm:alg type="tx"/>
                        <dgm:shape xmlns:r="http://schemas.openxmlformats.org/officeDocument/2006/relationships" type="roundRect" r:blip="">
                          <dgm:adjLst>
                            <dgm:adj idx="1" val="0.1"/>
                          </dgm:adjLst>
                        </dgm:shape>
                        <dgm:presOf axis="self"/>
                        <dgm:constrLst>
                          <dgm:constr type="primFontSz" val="65"/>
                          <dgm:constr type="tMarg" refType="primFontSz" fact="0.3"/>
                          <dgm:constr type="bMarg" refType="primFontSz" fact="0.3"/>
                          <dgm:constr type="lMarg" refType="primFontSz" fact="0.3"/>
                          <dgm:constr type="r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hierChild3">
                        <dgm:choose name="Name22">
                          <dgm:if name="Name23" func="var" arg="dir" op="equ" val="norm">
                            <dgm:alg type="hierChild">
                              <dgm:param type="linDir" val="fromL"/>
                            </dgm:alg>
                          </dgm:if>
                          <dgm:else name="Name24">
                            <dgm:alg type="hierChild">
                              <dgm:param type="linDir" val="fromR"/>
                            </dgm:alg>
                          </dgm:else>
                        </dgm:choose>
                        <dgm:shape xmlns:r="http://schemas.openxmlformats.org/officeDocument/2006/relationships" r:blip="">
                          <dgm:adjLst/>
                        </dgm:shape>
                        <dgm:presOf/>
                        <dgm:constrLst/>
                        <dgm:ruleLst/>
                        <dgm:forEach name="Name25" ref="repeat"/>
                      </dgm:layoutNode>
                    </dgm:layoutNode>
                  </dgm:forEach>
                </dgm:forEach>
              </dgm:layoutNode>
            </dgm:layoutNode>
          </dgm:forEach>
        </dgm:forEach>
      </dgm:layoutNode>
    </dgm:layoutNode>
    <dgm:layoutNode name="bgShapesFlow">
      <dgm:alg type="lin">
        <dgm:param type="linDir" val="fromT"/>
        <dgm:param type="nodeVertAlign" val="t"/>
        <dgm:param type="vertAlign" val="t"/>
        <dgm:param type="nodeHorzAlign" val="ctr"/>
      </dgm:alg>
      <dgm:shape xmlns:r="http://schemas.openxmlformats.org/officeDocument/2006/relationships" r:blip="">
        <dgm:adjLst/>
      </dgm:shape>
      <dgm:presOf/>
      <dgm:constrLst>
        <dgm:constr type="userB"/>
        <dgm:constr type="w" for="ch" forName="rectComp" refType="w"/>
        <dgm:constr type="h" for="ch" forName="rectComp" refType="h"/>
        <dgm:constr type="w" for="des" forName="bgRect" refType="w"/>
        <dgm:constr type="primFontSz" for="des" forName="bgRectTx" op="equ"/>
      </dgm:constrLst>
      <dgm:ruleLst/>
      <dgm:forEach name="Name26" axis="ch" ptType="node" st="2">
        <dgm:layoutNode name="rectComp">
          <dgm:alg type="composite">
            <dgm:param type="vertAlign" val="t"/>
            <dgm:param type="horzAlign" val="ctr"/>
          </dgm:alg>
          <dgm:shape xmlns:r="http://schemas.openxmlformats.org/officeDocument/2006/relationships" r:blip="">
            <dgm:adjLst/>
          </dgm:shape>
          <dgm:presOf/>
          <dgm:choose name="Name27">
            <dgm:if name="Name28" func="var" arg="dir" op="equ" val="norm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l" for="ch" forName="bgRectTx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if>
            <dgm:else name="Name29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r" for="ch" forName="bgRectTx" refType="w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else>
          </dgm:choose>
          <dgm:ruleLst/>
          <dgm:layoutNode name="bgRect" styleLbl="bgShp">
            <dgm:alg type="sp"/>
            <dgm:shape xmlns:r="http://schemas.openxmlformats.org/officeDocument/2006/relationships" type="roundRect" r:blip="" zOrderOff="-999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bgRectTx" styleLbl="bgShp">
            <dgm:varLst>
              <dgm:bulletEnabled val="1"/>
            </dgm:varLst>
            <dgm:alg type="tx"/>
            <dgm:presOf axis="desOrSelf" ptType="node"/>
            <dgm:shape xmlns:r="http://schemas.openxmlformats.org/officeDocument/2006/relationships" type="rect" r:blip="" zOrderOff="-999" hideGeom="1">
              <dgm:adjLst/>
            </dgm:shape>
            <dgm:constrLst>
              <dgm:constr type="primFontSz" val="65"/>
            </dgm:constrLst>
            <dgm:ruleLst>
              <dgm:rule type="primFontSz" val="5" fact="NaN" max="NaN"/>
            </dgm:ruleLst>
          </dgm:layoutNode>
        </dgm:layoutNode>
        <dgm:choose name="Name30">
          <dgm:if name="Name31" axis="self" ptType="node" func="revPos" op="gte" val="2">
            <dgm:layoutNode name="spComp">
              <dgm:alg type="composite">
                <dgm:param type="vertAlign" val="t"/>
                <dgm:param type="horzAlign" val="ctr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userA"/>
                <dgm:constr type="userB"/>
                <dgm:constr type="l" for="ch" forName="vSp"/>
                <dgm:constr type="t" for="ch" forName="vSp"/>
                <dgm:constr type="h" for="ch" forName="vSp" refType="userB"/>
                <dgm:constr type="hOff" for="ch" forName="vSp" refType="userA" fact="-0.2"/>
              </dgm:constrLst>
              <dgm:ruleLst/>
              <dgm:layoutNode name="vSp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32"/>
        </dgm:choose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diagrams.loki3.com/BracketList+Icon">
  <dgm:title val="Список с вертикальной скобкой"/>
  <dgm:desc val="Служит для отображения сгруппированных блоков данных.  Хорошо подходит для размещения большого количества текста уровня 2."/>
  <dgm:catLst>
    <dgm:cat type="list" pri="4110"/>
    <dgm:cat type="officeonline" pri="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3" srcId="0" destId="1" srcOrd="0" destOrd="0"/>
        <dgm:cxn modelId="4" srcId="1" destId="11" srcOrd="0" destOrd="0"/>
        <dgm:cxn modelId="5" srcId="0" destId="2" srcOrd="0" destOrd="0"/>
        <dgm:cxn modelId="6" srcId="2" destId="21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V" refType="primFontSz" refFor="des" refForName="parTx" fact="0.1"/>
      <dgm:constr type="primFontSz" for="des" forName="parTx" val="65"/>
      <dgm:constr type="primFontSz" for="des" forName="desTx" refType="primFontSz" refFor="des" refForName="parTx"/>
      <dgm:constr type="h" for="des" forName="parTx" refType="primFontSz" refFor="des" refForName="parTx" fact="0.55"/>
      <dgm:constr type="h" for="des" forName="bracket" refType="primFontSz" refFor="des" refForName="parTx" fact="0.55"/>
      <dgm:constr type="h" for="des" forName="desTx" refType="primFontSz" refFor="des" refForName="parTx" fact="0.55"/>
    </dgm:constrLst>
    <dgm:ruleLst>
      <dgm:rule type="primFontSz" for="des" forName="parTx" val="5" fact="NaN" max="NaN"/>
    </dgm:ruleLst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Tx" refType="w" fact="0.25"/>
          <dgm:constr type="w" for="ch" forName="bracket" refType="w" fact="0.05"/>
          <dgm:constr type="w" for="ch" forName="spH" refType="w" fact="0.02"/>
          <dgm:constr type="w" for="ch" forName="desTx" refType="w" fact="0.68"/>
          <dgm:constr type="h" for="ch" forName="bracket" refType="h" refFor="ch" refForName="desTx" op="gte"/>
          <dgm:constr type="h" for="ch" forName="bracket" refType="h" refFor="ch" refForName="parTx" op="gte"/>
          <dgm:constr type="h" for="ch" forName="desTx" refType="h" refFor="ch" refForName="parTx" op="gte"/>
        </dgm:constrLst>
        <dgm:ruleLst/>
        <dgm:layoutNode name="parTx" styleLbl="revTx">
          <dgm:varLst>
            <dgm:chMax val="1"/>
            <dgm:bulletEnabled val="1"/>
          </dgm:varLst>
          <dgm:choose name="Name8">
            <dgm:if name="Name9" func="var" arg="dir" op="equ" val="norm">
              <dgm:alg type="tx">
                <dgm:param type="parTxLTRAlign" val="r"/>
              </dgm:alg>
            </dgm:if>
            <dgm:else name="Name10">
              <dgm:alg type="tx">
                <dgm:param type="parTxLTRAlign" val="l"/>
              </dgm:alg>
            </dgm:else>
          </dgm:choose>
          <dgm:shape xmlns:r="http://schemas.openxmlformats.org/officeDocument/2006/relationships" type="rect" r:blip="">
            <dgm:adjLst/>
          </dgm:shape>
          <dgm:presOf axis="self" ptType="node"/>
          <dgm:constrLst>
            <dgm:constr type="tMarg" refType="primFontSz" fact="0.2"/>
            <dgm:constr type="bMarg" refType="primFontSz" fact="0.2"/>
          </dgm:constrLst>
          <dgm:ruleLst>
            <dgm:rule type="h" val="INF" fact="NaN" max="NaN"/>
          </dgm:ruleLst>
        </dgm:layoutNode>
        <dgm:layoutNode name="bracket" styleLbl="parChTrans1D1">
          <dgm:alg type="sp"/>
          <dgm:choose name="Name11">
            <dgm:if name="Name12" func="var" arg="dir" op="equ" val="norm">
              <dgm:shape xmlns:r="http://schemas.openxmlformats.org/officeDocument/2006/relationships" type="leftBrace" r:blip="">
                <dgm:adjLst>
                  <dgm:adj idx="1" val="0.35"/>
                </dgm:adjLst>
              </dgm:shape>
            </dgm:if>
            <dgm:else name="Name13">
              <dgm:shape xmlns:r="http://schemas.openxmlformats.org/officeDocument/2006/relationships" rot="180" type="leftBrace" r:blip="">
                <dgm:adjLst>
                  <dgm:adj idx="1" val="0.35"/>
                </dgm:adjLst>
              </dgm:shape>
            </dgm:else>
          </dgm:choose>
          <dgm:presOf/>
        </dgm:layoutNode>
        <dgm:layoutNode name="spH">
          <dgm:alg type="sp"/>
        </dgm:layoutNode>
        <dgm:choose name="Name14">
          <dgm:if name="Name15" axis="ch" ptType="node" func="cnt" op="gte" val="1">
            <dgm:layoutNode name="desTx" styleLbl="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secFontSz" refType="primFontSz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h" val="INF" fact="NaN" max="NaN"/>
              </dgm:ruleLst>
            </dgm:layoutNode>
          </dgm:if>
          <dgm:else name="Name16"/>
        </dgm:choose>
      </dgm:layoutNode>
      <dgm:forEach name="Name17" axis="followSib" ptType="sibTrans" cnt="1">
        <dgm:layoutNode name="spV">
          <dgm:alg type="sp"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gear1">
  <dgm:title val=""/>
  <dgm:desc val=""/>
  <dgm:catLst>
    <dgm:cat type="relationship" pri="3000"/>
    <dgm:cat type="process" pri="28000"/>
    <dgm:cat type="cycle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composite">
    <dgm:varLst>
      <dgm:chMax val="3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1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05"/>
          <dgm:constr type="t" for="ch" forName="gear1" refType="w" fact="0.05"/>
          <dgm:constr type="w" for="ch" forName="gear1srcNode" val="1"/>
          <dgm:constr type="h" for="ch" forName="gear1srcNode" val="1"/>
          <dgm:constr type="l" for="ch" forName="gear1srcNode" refType="w" fact="0.32"/>
          <dgm:constr type="t" for="ch" forName="gear1srcNode"/>
          <dgm:constr type="w" for="ch" forName="gear1dstNode" val="1"/>
          <dgm:constr type="h" for="ch" forName="gear1dstNode" val="1"/>
          <dgm:constr type="r" for="ch" forName="gear1dstNode" refType="w" fact="0.58"/>
          <dgm:constr type="t" for="ch" forName="gear1dstNode" refType="h" fact="0.5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/>
          <dgm:constr type="b" for="ch" forName="gear1ch" refType="h" fact="0.6"/>
        </dgm:constrLst>
      </dgm:if>
      <dgm:if name="Name2" axis="ch" ptType="node" func="cnt" op="equ" val="2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2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2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7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w" fact="0.8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1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0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3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 refType="w" fact="0.34"/>
          <dgm:constr type="t" for="ch" forName="gear2ch" refType="w" fact="0.04"/>
        </dgm:constrLst>
      </dgm:if>
      <dgm:else name="Name3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4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4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95"/>
          <dgm:constr type="diam" for="des" forName="connector1" refType="w" refFor="ch" refForName="gear1" op="equ" fact="1.15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h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3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2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5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/>
          <dgm:constr type="t" for="ch" forName="gear2ch" refType="w" fact="0.58"/>
          <dgm:constr type="w" for="ch" forName="gear3" refType="w" fact="0.48"/>
          <dgm:constr type="h" for="ch" forName="gear3" refType="w" fact="0.48"/>
          <dgm:constr type="l" for="ch" forName="gear3" refType="w" fact="0.31"/>
          <dgm:constr type="t" for="ch" forName="gear3"/>
          <dgm:constr type="w" for="ch" forName="gear3tx" refType="w" fact="0.22"/>
          <dgm:constr type="h" for="ch" forName="gear3tx" refType="w" fact="0.22"/>
          <dgm:constr type="ctrX" for="ch" forName="gear3tx" refType="ctrX" refFor="ch" refForName="gear3"/>
          <dgm:constr type="ctrY" for="ch" forName="gear3tx" refType="ctrY" refFor="ch" refForName="gear3"/>
          <dgm:constr type="w" for="ch" forName="gear3srcNode" val="1"/>
          <dgm:constr type="h" for="ch" forName="gear3srcNode" val="1"/>
          <dgm:constr type="l" for="ch" forName="gear3srcNode" refType="w" fact="0.3"/>
          <dgm:constr type="t" for="ch" forName="gear3srcNode" refType="w" fact="0.25"/>
          <dgm:constr type="w" for="ch" forName="gear3dstNode" val="1"/>
          <dgm:constr type="h" for="ch" forName="gear3dstNode" val="1"/>
          <dgm:constr type="l" for="ch" forName="gear3dstNode" refType="w" fact="0.38"/>
          <dgm:constr type="t" for="ch" forName="gear3dstNode" refType="h" fact="0.05"/>
          <dgm:constr type="diam" for="des" forName="connector3" refType="w" refFor="ch" refForName="gear3" op="equ"/>
          <dgm:constr type="h" for="des" forName="connector3" refType="w" refFor="ch" refForName="gear1" op="equ" fact="0.1"/>
          <dgm:constr type="w" for="ch" forName="gear3ch" refType="w" fact="0.35"/>
          <dgm:constr type="h" for="ch" forName="gear3ch" refType="w" refFor="ch" refForName="gear3ch" fact="0.6"/>
          <dgm:constr type="l" for="ch" forName="gear3ch" refType="w" fact="0.65"/>
          <dgm:constr type="t" for="ch" forName="gear3ch" refType="h" fact="0.13"/>
        </dgm:constrLst>
      </dgm:else>
    </dgm:choose>
    <dgm:ruleLst/>
    <dgm:forEach name="Name4" axis="ch" ptType="node" cnt="1">
      <dgm:layoutNode name="gear1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9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1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1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5">
        <dgm:if name="Name6" axis="ch" ptType="node" func="cnt" op="gte" val="1">
          <dgm:layoutNode name="gear1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7"/>
      </dgm:choose>
    </dgm:forEach>
    <dgm:forEach name="Name8" axis="ch" ptType="node" st="2" cnt="1">
      <dgm:layoutNode name="gear2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6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2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2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9">
        <dgm:if name="Name10" axis="ch" ptType="node" func="cnt" op="gte" val="1">
          <dgm:layoutNode name="gear2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1"/>
      </dgm:choose>
    </dgm:forEach>
    <dgm:forEach name="Name12" axis="ch" ptType="node" st="3" cnt="1">
      <dgm:layoutNode name="gear3" styleLbl="node1">
        <dgm:alg type="sp"/>
        <dgm:shape xmlns:r="http://schemas.openxmlformats.org/officeDocument/2006/relationships" rot="-15" type="gear6" r:blip="">
          <dgm:adjLst/>
        </dgm:shape>
        <dgm:presOf axis="self"/>
        <dgm:constrLst/>
        <dgm:ruleLst/>
      </dgm:layoutNode>
      <dgm:layoutNode name="gear3tx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3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3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13">
        <dgm:if name="Name14" axis="ch" ptType="node" func="cnt" op="gte" val="1">
          <dgm:layoutNode name="gear3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5"/>
      </dgm:choose>
    </dgm:forEach>
    <dgm:forEach name="Name16" axis="ch" ptType="sibTrans" hideLastTrans="0" cnt="1">
      <dgm:layoutNode name="connector1" styleLbl="sibTrans2D1">
        <dgm:alg type="conn">
          <dgm:param type="connRout" val="curve"/>
          <dgm:param type="srcNode" val="gear1srcNode"/>
          <dgm:param type="dstNode" val="gear1dstNode"/>
          <dgm:param type="begPts" val="midR"/>
          <dgm:param type="endPts" val="tCtr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7" axis="ch" ptType="sibTrans" hideLastTrans="0" st="2" cnt="1">
      <dgm:layoutNode name="connector2" styleLbl="sibTrans2D1">
        <dgm:alg type="conn">
          <dgm:param type="connRout" val="curve"/>
          <dgm:param type="srcNode" val="gear2srcNode"/>
          <dgm:param type="dstNode" val="gear2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8" axis="ch" ptType="sibTrans" hideLastTrans="0" st="3" cnt="1">
      <dgm:layoutNode name="connector3" styleLbl="sibTrans2D1">
        <dgm:alg type="conn">
          <dgm:param type="connRout" val="curve"/>
          <dgm:param type="srcNode" val="gear3srcNode"/>
          <dgm:param type="dstNode" val="gear3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0.10936</cdr:x>
      <cdr:y>0.52055</cdr:y>
    </cdr:from>
    <cdr:to>
      <cdr:x>0.94053</cdr:x>
      <cdr:y>0.57534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720080" y="2736304"/>
          <a:ext cx="5472608" cy="28803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0.44262</cdr:x>
      <cdr:y>0.07339</cdr:y>
    </cdr:from>
    <cdr:to>
      <cdr:x>0.88889</cdr:x>
      <cdr:y>0.63707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3760917" y="373050"/>
          <a:ext cx="3791922" cy="286524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pPr algn="l"/>
          <a:r>
            <a:rPr lang="ru-RU" sz="1000" dirty="0" smtClean="0"/>
            <a:t>В подразделе «Другие вопросы в области культуры, </a:t>
          </a:r>
          <a:r>
            <a:rPr lang="ru-RU" sz="1000" kern="1200" dirty="0">
              <a:solidFill>
                <a:schemeClr val="tx1"/>
              </a:solidFill>
            </a:rPr>
            <a:t>кинематографии</a:t>
          </a:r>
          <a:r>
            <a:rPr lang="ru-RU" sz="1000" dirty="0" smtClean="0"/>
            <a:t>» отражены расходы на</a:t>
          </a:r>
          <a:r>
            <a:rPr lang="en-US" sz="1000" dirty="0" smtClean="0"/>
            <a:t>:</a:t>
          </a:r>
          <a:endParaRPr lang="ru-RU" sz="1000" dirty="0" smtClean="0"/>
        </a:p>
        <a:p xmlns:a="http://schemas.openxmlformats.org/drawingml/2006/main">
          <a:pPr marL="171450" indent="-171450" algn="l">
            <a:buFont typeface="Arial" pitchFamily="34" charset="0"/>
            <a:buChar char="•"/>
          </a:pPr>
          <a:r>
            <a:rPr lang="ru-RU" sz="1000" dirty="0" smtClean="0"/>
            <a:t>осуществление функций руководства и управления в сфере установленных полномочий – 2 467,7 тыс. рублей;</a:t>
          </a:r>
        </a:p>
        <a:p xmlns:a="http://schemas.openxmlformats.org/drawingml/2006/main">
          <a:pPr marL="171450" indent="-171450" algn="l">
            <a:buFont typeface="Arial" pitchFamily="34" charset="0"/>
            <a:buChar char="•"/>
          </a:pPr>
          <a:r>
            <a:rPr lang="ru-RU" sz="1000" dirty="0" smtClean="0"/>
            <a:t>ведение бухгалтерского и налогового учёта обслуживаемых муниципальных учреждений культуры – 4 989,9 тыс. рублей;</a:t>
          </a:r>
        </a:p>
        <a:p xmlns:a="http://schemas.openxmlformats.org/drawingml/2006/main">
          <a:pPr marL="171450" indent="-171450" algn="l">
            <a:buFont typeface="Arial" pitchFamily="34" charset="0"/>
            <a:buChar char="•"/>
          </a:pPr>
          <a:r>
            <a:rPr lang="ru-RU" sz="1000" dirty="0" smtClean="0"/>
            <a:t>хозяйственное обеспечение учреждений культуры – 18 443,2 тыс. рублей;</a:t>
          </a:r>
        </a:p>
        <a:p xmlns:a="http://schemas.openxmlformats.org/drawingml/2006/main">
          <a:pPr marL="171450" indent="-171450" algn="l">
            <a:buFont typeface="Arial" pitchFamily="34" charset="0"/>
            <a:buChar char="•"/>
          </a:pPr>
          <a:r>
            <a:rPr lang="ru-RU" sz="1000" dirty="0"/>
            <a:t>м</a:t>
          </a:r>
          <a:r>
            <a:rPr lang="ru-RU" sz="1000" dirty="0" smtClean="0"/>
            <a:t>атериально-техническое оснащение центра хозяйственного обеспечения в сфере культуры – 1 004,3 тыс. рублей;</a:t>
          </a:r>
        </a:p>
        <a:p xmlns:a="http://schemas.openxmlformats.org/drawingml/2006/main">
          <a:pPr marL="171450" indent="-171450" algn="l">
            <a:buFont typeface="Arial" pitchFamily="34" charset="0"/>
            <a:buChar char="•"/>
          </a:pPr>
          <a:r>
            <a:rPr lang="ru-RU" sz="1000" dirty="0"/>
            <a:t>м</a:t>
          </a:r>
          <a:r>
            <a:rPr lang="ru-RU" sz="1000" dirty="0" smtClean="0"/>
            <a:t>атериально-техническое обеспечение централизованной библиотеки - 116,0 тыс. рублей;</a:t>
          </a:r>
        </a:p>
        <a:p xmlns:a="http://schemas.openxmlformats.org/drawingml/2006/main">
          <a:pPr marL="171450" indent="-171450" algn="l">
            <a:buFont typeface="Arial" pitchFamily="34" charset="0"/>
            <a:buChar char="•"/>
          </a:pPr>
          <a:r>
            <a:rPr lang="ru-RU" sz="1000" dirty="0"/>
            <a:t>п</a:t>
          </a:r>
          <a:r>
            <a:rPr lang="ru-RU" sz="1000" dirty="0" smtClean="0"/>
            <a:t>оощрение талантливых детей и молодежи в сфере культуры - 60,8 тыс. рублей;</a:t>
          </a:r>
        </a:p>
        <a:p xmlns:a="http://schemas.openxmlformats.org/drawingml/2006/main">
          <a:pPr marL="171450" indent="-171450" algn="l">
            <a:buFont typeface="Arial" pitchFamily="34" charset="0"/>
            <a:buChar char="•"/>
          </a:pPr>
          <a:r>
            <a:rPr lang="ru-RU" sz="1000" dirty="0"/>
            <a:t>п</a:t>
          </a:r>
          <a:r>
            <a:rPr lang="ru-RU" sz="1000" dirty="0" smtClean="0"/>
            <a:t>роведение районного конкурса «Человек года» – 222,1 тыс. рублей.</a:t>
          </a:r>
        </a:p>
        <a:p xmlns:a="http://schemas.openxmlformats.org/drawingml/2006/main">
          <a:pPr algn="l"/>
          <a:endParaRPr lang="ru-RU" sz="1000" dirty="0" smtClean="0"/>
        </a:p>
        <a:p xmlns:a="http://schemas.openxmlformats.org/drawingml/2006/main">
          <a:endParaRPr lang="ru-RU" sz="1000" dirty="0" smtClean="0"/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0.34608</cdr:x>
      <cdr:y>0.69091</cdr:y>
    </cdr:from>
    <cdr:to>
      <cdr:x>0.82613</cdr:x>
      <cdr:y>0.96364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2232248" y="2736304"/>
          <a:ext cx="3096329" cy="108012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ru-RU" b="1" dirty="0">
              <a:solidFill>
                <a:schemeClr val="tx1"/>
              </a:solidFill>
            </a:rPr>
            <a:t>н</a:t>
          </a:r>
          <a:r>
            <a:rPr lang="ru-RU" b="1" dirty="0" smtClean="0">
              <a:solidFill>
                <a:schemeClr val="tx1"/>
              </a:solidFill>
            </a:rPr>
            <a:t>а погашение кредиторской задолженности, связанной с исполнением обязательств сельских поселений </a:t>
          </a:r>
          <a:r>
            <a:rPr lang="ru-RU" b="1" dirty="0" err="1" smtClean="0">
              <a:solidFill>
                <a:schemeClr val="tx1"/>
              </a:solidFill>
            </a:rPr>
            <a:t>Калачинского</a:t>
          </a:r>
          <a:r>
            <a:rPr lang="ru-RU" b="1" dirty="0" smtClean="0">
              <a:solidFill>
                <a:schemeClr val="tx1"/>
              </a:solidFill>
            </a:rPr>
            <a:t> муниципального района при завершение финансового года</a:t>
          </a:r>
          <a:endParaRPr lang="ru-RU" b="1" dirty="0">
            <a:solidFill>
              <a:schemeClr val="tx1"/>
            </a:solidFill>
          </a:endParaRPr>
        </a:p>
        <a:p xmlns:a="http://schemas.openxmlformats.org/drawingml/2006/main">
          <a:endParaRPr lang="ru-RU" sz="1100" b="1" dirty="0">
            <a:solidFill>
              <a:schemeClr val="tx1"/>
            </a:solidFill>
          </a:endParaRPr>
        </a:p>
      </cdr:txBody>
    </cdr:sp>
  </cdr:relSizeAnchor>
</c:userShap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Прямая соединительная линия 6"/>
          <p:cNvCxnSpPr/>
          <p:nvPr/>
        </p:nvCxnSpPr>
        <p:spPr>
          <a:xfrm>
            <a:off x="7030090" y="0"/>
            <a:ext cx="914639" cy="6858000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 flipV="1">
            <a:off x="5570401" y="3681415"/>
            <a:ext cx="3573599" cy="3176587"/>
          </a:xfrm>
          <a:prstGeom prst="line">
            <a:avLst/>
          </a:prstGeom>
          <a:ln w="952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Полилиния 8"/>
          <p:cNvSpPr/>
          <p:nvPr/>
        </p:nvSpPr>
        <p:spPr>
          <a:xfrm>
            <a:off x="6891544" y="-8466"/>
            <a:ext cx="2254838" cy="6866467"/>
          </a:xfrm>
          <a:custGeom>
            <a:avLst/>
            <a:gdLst>
              <a:gd name="connsiteX0" fmla="*/ 2023534 w 3005667"/>
              <a:gd name="connsiteY0" fmla="*/ 8467 h 6866467"/>
              <a:gd name="connsiteX1" fmla="*/ 0 w 3005667"/>
              <a:gd name="connsiteY1" fmla="*/ 6866467 h 6866467"/>
              <a:gd name="connsiteX2" fmla="*/ 2997200 w 3005667"/>
              <a:gd name="connsiteY2" fmla="*/ 6858000 h 6866467"/>
              <a:gd name="connsiteX3" fmla="*/ 3005667 w 3005667"/>
              <a:gd name="connsiteY3" fmla="*/ 0 h 6866467"/>
              <a:gd name="connsiteX4" fmla="*/ 2023534 w 3005667"/>
              <a:gd name="connsiteY4" fmla="*/ 8467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005667" h="6866467">
                <a:moveTo>
                  <a:pt x="2023534" y="8467"/>
                </a:moveTo>
                <a:lnTo>
                  <a:pt x="0" y="6866467"/>
                </a:lnTo>
                <a:lnTo>
                  <a:pt x="2997200" y="6858000"/>
                </a:lnTo>
                <a:cubicBezTo>
                  <a:pt x="3000022" y="4572000"/>
                  <a:pt x="3002845" y="2286000"/>
                  <a:pt x="3005667" y="0"/>
                </a:cubicBezTo>
                <a:lnTo>
                  <a:pt x="2023534" y="8467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800" dirty="0"/>
          </a:p>
        </p:txBody>
      </p:sp>
      <p:sp>
        <p:nvSpPr>
          <p:cNvPr id="10" name="Полилиния 9"/>
          <p:cNvSpPr/>
          <p:nvPr/>
        </p:nvSpPr>
        <p:spPr>
          <a:xfrm>
            <a:off x="7202776" y="-8466"/>
            <a:ext cx="1943606" cy="6866467"/>
          </a:xfrm>
          <a:custGeom>
            <a:avLst/>
            <a:gdLst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2582333 w 2590800"/>
              <a:gd name="connsiteY3" fmla="*/ 0 h 6866467"/>
              <a:gd name="connsiteX4" fmla="*/ 0 w 2590800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90800" h="6866467">
                <a:moveTo>
                  <a:pt x="0" y="0"/>
                </a:moveTo>
                <a:lnTo>
                  <a:pt x="1202267" y="6866467"/>
                </a:lnTo>
                <a:lnTo>
                  <a:pt x="2590800" y="6866467"/>
                </a:lnTo>
                <a:cubicBezTo>
                  <a:pt x="2587978" y="4577645"/>
                  <a:pt x="2585155" y="2288822"/>
                  <a:pt x="2582333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800" dirty="0"/>
          </a:p>
        </p:txBody>
      </p:sp>
      <p:sp>
        <p:nvSpPr>
          <p:cNvPr id="11" name="Полилиния 10"/>
          <p:cNvSpPr/>
          <p:nvPr/>
        </p:nvSpPr>
        <p:spPr>
          <a:xfrm>
            <a:off x="6700995" y="3048000"/>
            <a:ext cx="2445387" cy="3810000"/>
          </a:xfrm>
          <a:custGeom>
            <a:avLst/>
            <a:gdLst>
              <a:gd name="connsiteX0" fmla="*/ 0 w 3259667"/>
              <a:gd name="connsiteY0" fmla="*/ 3810000 h 3810000"/>
              <a:gd name="connsiteX1" fmla="*/ 3251200 w 3259667"/>
              <a:gd name="connsiteY1" fmla="*/ 0 h 3810000"/>
              <a:gd name="connsiteX2" fmla="*/ 3259667 w 3259667"/>
              <a:gd name="connsiteY2" fmla="*/ 3810000 h 3810000"/>
              <a:gd name="connsiteX3" fmla="*/ 0 w 3259667"/>
              <a:gd name="connsiteY3" fmla="*/ 3810000 h 38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59667" h="3810000">
                <a:moveTo>
                  <a:pt x="0" y="3810000"/>
                </a:moveTo>
                <a:lnTo>
                  <a:pt x="3251200" y="0"/>
                </a:lnTo>
                <a:cubicBezTo>
                  <a:pt x="3254022" y="1270000"/>
                  <a:pt x="3256845" y="2540000"/>
                  <a:pt x="3259667" y="3810000"/>
                </a:cubicBezTo>
                <a:lnTo>
                  <a:pt x="0" y="3810000"/>
                </a:lnTo>
                <a:close/>
              </a:path>
            </a:pathLst>
          </a:custGeom>
          <a:solidFill>
            <a:schemeClr val="accent2">
              <a:alpha val="7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800" dirty="0"/>
          </a:p>
        </p:txBody>
      </p:sp>
      <p:sp>
        <p:nvSpPr>
          <p:cNvPr id="12" name="Полилиния 11"/>
          <p:cNvSpPr/>
          <p:nvPr/>
        </p:nvSpPr>
        <p:spPr>
          <a:xfrm>
            <a:off x="7005874" y="-8466"/>
            <a:ext cx="2140508" cy="6866467"/>
          </a:xfrm>
          <a:custGeom>
            <a:avLst/>
            <a:gdLst>
              <a:gd name="connsiteX0" fmla="*/ 0 w 2853267"/>
              <a:gd name="connsiteY0" fmla="*/ 0 h 6866467"/>
              <a:gd name="connsiteX1" fmla="*/ 2472267 w 2853267"/>
              <a:gd name="connsiteY1" fmla="*/ 6866467 h 6866467"/>
              <a:gd name="connsiteX2" fmla="*/ 2853267 w 2853267"/>
              <a:gd name="connsiteY2" fmla="*/ 6858000 h 6866467"/>
              <a:gd name="connsiteX3" fmla="*/ 2853267 w 2853267"/>
              <a:gd name="connsiteY3" fmla="*/ 0 h 6866467"/>
              <a:gd name="connsiteX4" fmla="*/ 0 w 285326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53267" h="6866467">
                <a:moveTo>
                  <a:pt x="0" y="0"/>
                </a:moveTo>
                <a:lnTo>
                  <a:pt x="2472267" y="6866467"/>
                </a:lnTo>
                <a:lnTo>
                  <a:pt x="2853267" y="6858000"/>
                </a:lnTo>
                <a:lnTo>
                  <a:pt x="2853267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800" dirty="0"/>
          </a:p>
        </p:txBody>
      </p:sp>
      <p:sp>
        <p:nvSpPr>
          <p:cNvPr id="13" name="Полилиния 12"/>
          <p:cNvSpPr/>
          <p:nvPr/>
        </p:nvSpPr>
        <p:spPr>
          <a:xfrm>
            <a:off x="8180931" y="-8466"/>
            <a:ext cx="965451" cy="6866467"/>
          </a:xfrm>
          <a:custGeom>
            <a:avLst/>
            <a:gdLst>
              <a:gd name="connsiteX0" fmla="*/ 1016000 w 1286933"/>
              <a:gd name="connsiteY0" fmla="*/ 0 h 6866467"/>
              <a:gd name="connsiteX1" fmla="*/ 0 w 1286933"/>
              <a:gd name="connsiteY1" fmla="*/ 6866467 h 6866467"/>
              <a:gd name="connsiteX2" fmla="*/ 1286933 w 1286933"/>
              <a:gd name="connsiteY2" fmla="*/ 6866467 h 6866467"/>
              <a:gd name="connsiteX3" fmla="*/ 1278466 w 1286933"/>
              <a:gd name="connsiteY3" fmla="*/ 0 h 6866467"/>
              <a:gd name="connsiteX4" fmla="*/ 1016000 w 1286933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86933" h="6866467">
                <a:moveTo>
                  <a:pt x="1016000" y="0"/>
                </a:moveTo>
                <a:lnTo>
                  <a:pt x="0" y="6866467"/>
                </a:lnTo>
                <a:lnTo>
                  <a:pt x="1286933" y="6866467"/>
                </a:lnTo>
                <a:cubicBezTo>
                  <a:pt x="1284111" y="4577645"/>
                  <a:pt x="1281288" y="2288822"/>
                  <a:pt x="1278466" y="0"/>
                </a:cubicBezTo>
                <a:lnTo>
                  <a:pt x="1016000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800" dirty="0"/>
          </a:p>
        </p:txBody>
      </p:sp>
      <p:sp>
        <p:nvSpPr>
          <p:cNvPr id="14" name="Полилиния 13"/>
          <p:cNvSpPr/>
          <p:nvPr/>
        </p:nvSpPr>
        <p:spPr>
          <a:xfrm>
            <a:off x="8206338" y="-8468"/>
            <a:ext cx="952931" cy="6866467"/>
          </a:xfrm>
          <a:custGeom>
            <a:avLst/>
            <a:gdLst>
              <a:gd name="connsiteX0" fmla="*/ 0 w 1244600"/>
              <a:gd name="connsiteY0" fmla="*/ 0 h 6874934"/>
              <a:gd name="connsiteX1" fmla="*/ 1117600 w 1244600"/>
              <a:gd name="connsiteY1" fmla="*/ 6866467 h 6874934"/>
              <a:gd name="connsiteX2" fmla="*/ 1244600 w 1244600"/>
              <a:gd name="connsiteY2" fmla="*/ 6874934 h 6874934"/>
              <a:gd name="connsiteX3" fmla="*/ 1236134 w 1244600"/>
              <a:gd name="connsiteY3" fmla="*/ 0 h 6874934"/>
              <a:gd name="connsiteX4" fmla="*/ 0 w 1244600"/>
              <a:gd name="connsiteY4" fmla="*/ 0 h 6874934"/>
              <a:gd name="connsiteX0" fmla="*/ 0 w 1253067"/>
              <a:gd name="connsiteY0" fmla="*/ 0 h 6874934"/>
              <a:gd name="connsiteX1" fmla="*/ 1117600 w 1253067"/>
              <a:gd name="connsiteY1" fmla="*/ 6866467 h 6874934"/>
              <a:gd name="connsiteX2" fmla="*/ 1244600 w 1253067"/>
              <a:gd name="connsiteY2" fmla="*/ 6874934 h 6874934"/>
              <a:gd name="connsiteX3" fmla="*/ 1253067 w 1253067"/>
              <a:gd name="connsiteY3" fmla="*/ 0 h 6874934"/>
              <a:gd name="connsiteX4" fmla="*/ 0 w 1253067"/>
              <a:gd name="connsiteY4" fmla="*/ 0 h 6874934"/>
              <a:gd name="connsiteX0" fmla="*/ 0 w 1270244"/>
              <a:gd name="connsiteY0" fmla="*/ 0 h 6866467"/>
              <a:gd name="connsiteX1" fmla="*/ 1117600 w 1270244"/>
              <a:gd name="connsiteY1" fmla="*/ 6866467 h 6866467"/>
              <a:gd name="connsiteX2" fmla="*/ 1270000 w 1270244"/>
              <a:gd name="connsiteY2" fmla="*/ 6866467 h 6866467"/>
              <a:gd name="connsiteX3" fmla="*/ 1253067 w 1270244"/>
              <a:gd name="connsiteY3" fmla="*/ 0 h 6866467"/>
              <a:gd name="connsiteX4" fmla="*/ 0 w 1270244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0244" h="6866467">
                <a:moveTo>
                  <a:pt x="0" y="0"/>
                </a:moveTo>
                <a:lnTo>
                  <a:pt x="1117600" y="6866467"/>
                </a:lnTo>
                <a:lnTo>
                  <a:pt x="1270000" y="6866467"/>
                </a:lnTo>
                <a:cubicBezTo>
                  <a:pt x="1272822" y="4574822"/>
                  <a:pt x="1250245" y="2291645"/>
                  <a:pt x="1253067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6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800" dirty="0"/>
          </a:p>
        </p:txBody>
      </p:sp>
      <p:sp>
        <p:nvSpPr>
          <p:cNvPr id="15" name="Полилиния 14"/>
          <p:cNvSpPr/>
          <p:nvPr/>
        </p:nvSpPr>
        <p:spPr>
          <a:xfrm>
            <a:off x="-6351" y="-8467"/>
            <a:ext cx="647869" cy="5698067"/>
          </a:xfrm>
          <a:custGeom>
            <a:avLst/>
            <a:gdLst>
              <a:gd name="connsiteX0" fmla="*/ 0 w 863600"/>
              <a:gd name="connsiteY0" fmla="*/ 8467 h 5698067"/>
              <a:gd name="connsiteX1" fmla="*/ 863600 w 863600"/>
              <a:gd name="connsiteY1" fmla="*/ 0 h 5698067"/>
              <a:gd name="connsiteX2" fmla="*/ 863600 w 863600"/>
              <a:gd name="connsiteY2" fmla="*/ 16934 h 5698067"/>
              <a:gd name="connsiteX3" fmla="*/ 0 w 863600"/>
              <a:gd name="connsiteY3" fmla="*/ 5698067 h 5698067"/>
              <a:gd name="connsiteX4" fmla="*/ 0 w 863600"/>
              <a:gd name="connsiteY4" fmla="*/ 8467 h 56980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63600" h="5698067">
                <a:moveTo>
                  <a:pt x="0" y="8467"/>
                </a:moveTo>
                <a:lnTo>
                  <a:pt x="863600" y="0"/>
                </a:lnTo>
                <a:lnTo>
                  <a:pt x="863600" y="16934"/>
                </a:lnTo>
                <a:lnTo>
                  <a:pt x="0" y="5698067"/>
                </a:lnTo>
                <a:lnTo>
                  <a:pt x="0" y="8467"/>
                </a:lnTo>
                <a:close/>
              </a:path>
            </a:pathLst>
          </a:cu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800" dirty="0"/>
          </a:p>
        </p:txBody>
      </p:sp>
      <p:sp>
        <p:nvSpPr>
          <p:cNvPr id="16" name="Полилиния 15"/>
          <p:cNvSpPr/>
          <p:nvPr/>
        </p:nvSpPr>
        <p:spPr>
          <a:xfrm>
            <a:off x="7780777" y="3589869"/>
            <a:ext cx="1365605" cy="3268133"/>
          </a:xfrm>
          <a:custGeom>
            <a:avLst/>
            <a:gdLst>
              <a:gd name="connsiteX0" fmla="*/ 0 w 1820333"/>
              <a:gd name="connsiteY0" fmla="*/ 3268133 h 3268133"/>
              <a:gd name="connsiteX1" fmla="*/ 1811866 w 1820333"/>
              <a:gd name="connsiteY1" fmla="*/ 0 h 3268133"/>
              <a:gd name="connsiteX2" fmla="*/ 1820333 w 1820333"/>
              <a:gd name="connsiteY2" fmla="*/ 3259666 h 3268133"/>
              <a:gd name="connsiteX3" fmla="*/ 0 w 1820333"/>
              <a:gd name="connsiteY3" fmla="*/ 3268133 h 3268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0333" h="3268133">
                <a:moveTo>
                  <a:pt x="0" y="3268133"/>
                </a:moveTo>
                <a:lnTo>
                  <a:pt x="1811866" y="0"/>
                </a:lnTo>
                <a:cubicBezTo>
                  <a:pt x="1814688" y="1086555"/>
                  <a:pt x="1817511" y="2173111"/>
                  <a:pt x="1820333" y="3259666"/>
                </a:cubicBezTo>
                <a:lnTo>
                  <a:pt x="0" y="3268133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800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30596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30596" y="4050835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77274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Название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8135" y="609600"/>
            <a:ext cx="6449180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08135" y="4470400"/>
            <a:ext cx="6449180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58487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редложение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98683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08135" y="4470400"/>
            <a:ext cx="6449180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3" name="Текст 9"/>
          <p:cNvSpPr>
            <a:spLocks noGrp="1"/>
          </p:cNvSpPr>
          <p:nvPr>
            <p:ph type="body" sz="quarter" idx="13"/>
          </p:nvPr>
        </p:nvSpPr>
        <p:spPr>
          <a:xfrm>
            <a:off x="1024871" y="3632200"/>
            <a:ext cx="5419805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Надпись 19"/>
          <p:cNvSpPr txBox="1"/>
          <p:nvPr/>
        </p:nvSpPr>
        <p:spPr>
          <a:xfrm>
            <a:off x="406509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algn="l" defTabSz="914400">
              <a:buNone/>
            </a:pPr>
            <a:r>
              <a:rPr lang="ru-RU" sz="8000" b="0" i="0" baseline="0" dirty="0" smtClean="0">
                <a:solidFill>
                  <a:srgbClr val="90C226">
                    <a:lumMod val="60000"/>
                    <a:lumOff val="40000"/>
                  </a:srgbClr>
                </a:solidFill>
                <a:latin typeface="Arial"/>
                <a:ea typeface="+mn-ea"/>
                <a:cs typeface="+mn-cs"/>
              </a:rPr>
              <a:t>"</a:t>
            </a:r>
            <a:endParaRPr lang="ru-RU" sz="8000" b="0" i="0" baseline="0" dirty="0">
              <a:solidFill>
                <a:srgbClr val="90C226">
                  <a:lumMod val="60000"/>
                  <a:lumOff val="40000"/>
                </a:srgbClr>
              </a:solidFill>
              <a:latin typeface="Arial"/>
              <a:ea typeface="+mn-ea"/>
              <a:cs typeface="+mn-cs"/>
            </a:endParaRPr>
          </a:p>
        </p:txBody>
      </p:sp>
      <p:sp>
        <p:nvSpPr>
          <p:cNvPr id="22" name="Надпись 21"/>
          <p:cNvSpPr txBox="1"/>
          <p:nvPr/>
        </p:nvSpPr>
        <p:spPr>
          <a:xfrm>
            <a:off x="6671496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lvl="0">
              <a:spcBef>
                <a:spcPct val="0"/>
              </a:spcBef>
              <a:buNone/>
              <a:defRPr sz="8000" b="0" cap="all" baseline="0">
                <a:ln w="3175" cmpd="sng">
                  <a:noFill/>
                </a:ln>
                <a:effectLst/>
                <a:latin typeface="Arial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algn="l" defTabSz="914400">
              <a:buNone/>
            </a:pPr>
            <a:r>
              <a:rPr lang="ru-RU" sz="8000" b="0" i="0" dirty="0" smtClean="0">
                <a:solidFill>
                  <a:srgbClr val="90C226">
                    <a:lumMod val="60000"/>
                    <a:lumOff val="40000"/>
                  </a:srgbClr>
                </a:solidFill>
                <a:latin typeface="Trebuchet MS"/>
                <a:ea typeface="+mn-ea"/>
                <a:cs typeface="+mn-cs"/>
              </a:rPr>
              <a:t>"</a:t>
            </a:r>
            <a:endParaRPr lang="ru-RU" sz="8000" b="0" i="0" dirty="0">
              <a:solidFill>
                <a:srgbClr val="90C226">
                  <a:lumMod val="60000"/>
                  <a:lumOff val="40000"/>
                </a:srgbClr>
              </a:solidFill>
              <a:latin typeface="Trebuchet MS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998170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Именная карточ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8135" y="1931988"/>
            <a:ext cx="6449180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08135" y="4527448"/>
            <a:ext cx="6449180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67032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менная карточка с предложение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98683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08135" y="4527448"/>
            <a:ext cx="6449180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3" name="Текст 9"/>
          <p:cNvSpPr>
            <a:spLocks noGrp="1"/>
          </p:cNvSpPr>
          <p:nvPr>
            <p:ph type="body" sz="quarter" idx="13"/>
          </p:nvPr>
        </p:nvSpPr>
        <p:spPr>
          <a:xfrm>
            <a:off x="508132" y="4013200"/>
            <a:ext cx="6449181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4" name="Надпись 23"/>
          <p:cNvSpPr txBox="1"/>
          <p:nvPr/>
        </p:nvSpPr>
        <p:spPr>
          <a:xfrm>
            <a:off x="406509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algn="l" defTabSz="914400">
              <a:buNone/>
            </a:pPr>
            <a:r>
              <a:rPr lang="ru-RU" sz="8000" b="0" i="0" baseline="0" dirty="0" smtClean="0">
                <a:solidFill>
                  <a:srgbClr val="90C226">
                    <a:lumMod val="60000"/>
                    <a:lumOff val="40000"/>
                  </a:srgbClr>
                </a:solidFill>
                <a:latin typeface="Arial"/>
                <a:ea typeface="+mn-ea"/>
                <a:cs typeface="+mn-cs"/>
              </a:rPr>
              <a:t>"</a:t>
            </a:r>
            <a:endParaRPr lang="ru-RU" sz="8000" b="0" i="0" baseline="0" dirty="0">
              <a:solidFill>
                <a:srgbClr val="90C226">
                  <a:lumMod val="60000"/>
                  <a:lumOff val="40000"/>
                </a:srgbClr>
              </a:solidFill>
              <a:latin typeface="Arial"/>
              <a:ea typeface="+mn-ea"/>
              <a:cs typeface="+mn-cs"/>
            </a:endParaRPr>
          </a:p>
        </p:txBody>
      </p:sp>
      <p:sp>
        <p:nvSpPr>
          <p:cNvPr id="25" name="Надпись 24"/>
          <p:cNvSpPr txBox="1"/>
          <p:nvPr/>
        </p:nvSpPr>
        <p:spPr>
          <a:xfrm>
            <a:off x="6671496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lvl="0">
              <a:spcBef>
                <a:spcPct val="0"/>
              </a:spcBef>
              <a:buNone/>
              <a:defRPr sz="8000" b="0" cap="all" baseline="0">
                <a:ln w="3175" cmpd="sng">
                  <a:noFill/>
                </a:ln>
                <a:effectLst/>
                <a:latin typeface="Arial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algn="l" defTabSz="914400">
              <a:buNone/>
            </a:pPr>
            <a:r>
              <a:rPr lang="ru-RU" sz="8000" b="0" i="0" dirty="0" smtClean="0">
                <a:solidFill>
                  <a:srgbClr val="90C226">
                    <a:lumMod val="60000"/>
                    <a:lumOff val="40000"/>
                  </a:srgbClr>
                </a:solidFill>
                <a:latin typeface="Trebuchet MS"/>
                <a:ea typeface="+mn-ea"/>
                <a:cs typeface="+mn-cs"/>
              </a:rPr>
              <a:t>"</a:t>
            </a:r>
            <a:endParaRPr lang="ru-RU" sz="8000" b="0" i="0" dirty="0">
              <a:solidFill>
                <a:srgbClr val="90C226">
                  <a:lumMod val="60000"/>
                  <a:lumOff val="40000"/>
                </a:srgbClr>
              </a:solidFill>
              <a:latin typeface="Trebuchet MS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973988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14484" y="609600"/>
            <a:ext cx="6442830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08135" y="4527448"/>
            <a:ext cx="6449180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3" name="Текст 9"/>
          <p:cNvSpPr>
            <a:spLocks noGrp="1"/>
          </p:cNvSpPr>
          <p:nvPr>
            <p:ph type="body" sz="quarter" idx="13"/>
          </p:nvPr>
        </p:nvSpPr>
        <p:spPr>
          <a:xfrm>
            <a:off x="508132" y="4013200"/>
            <a:ext cx="6449181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17043124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08095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5977312" y="609601"/>
            <a:ext cx="978812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8133" y="609600"/>
            <a:ext cx="5296492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91648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62839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8135" y="2700869"/>
            <a:ext cx="6449180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08135" y="4527448"/>
            <a:ext cx="6449180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79490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08133" y="2160589"/>
            <a:ext cx="3138844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818472" y="2160590"/>
            <a:ext cx="3138843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76166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06942" y="2160983"/>
            <a:ext cx="314003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06942" y="2737247"/>
            <a:ext cx="3140035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3817282" y="2160983"/>
            <a:ext cx="314003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3817283" y="2737247"/>
            <a:ext cx="3140030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11.05.2022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03312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8134" y="609600"/>
            <a:ext cx="6449180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11.05.2022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51658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11.05.2022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78670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8132" y="1498604"/>
            <a:ext cx="2891649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1276" y="514925"/>
            <a:ext cx="3386038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08132" y="2777069"/>
            <a:ext cx="2891649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16253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8133" y="4800600"/>
            <a:ext cx="644918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Рисунок 2"/>
          <p:cNvSpPr>
            <a:spLocks noGrp="1" noChangeAspect="1"/>
          </p:cNvSpPr>
          <p:nvPr>
            <p:ph type="pic" idx="1"/>
          </p:nvPr>
        </p:nvSpPr>
        <p:spPr>
          <a:xfrm>
            <a:off x="508134" y="609600"/>
            <a:ext cx="6449180" cy="3845718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08133" y="5367338"/>
            <a:ext cx="6449180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907833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Прямая соединительная линия 6"/>
          <p:cNvCxnSpPr/>
          <p:nvPr/>
        </p:nvCxnSpPr>
        <p:spPr>
          <a:xfrm flipV="1">
            <a:off x="5570401" y="3681415"/>
            <a:ext cx="3573599" cy="3176587"/>
          </a:xfrm>
          <a:prstGeom prst="line">
            <a:avLst/>
          </a:prstGeom>
          <a:ln w="952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7030090" y="0"/>
            <a:ext cx="914639" cy="6858000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Полилиния 8"/>
          <p:cNvSpPr/>
          <p:nvPr/>
        </p:nvSpPr>
        <p:spPr>
          <a:xfrm>
            <a:off x="6891544" y="-8466"/>
            <a:ext cx="2254838" cy="6866467"/>
          </a:xfrm>
          <a:custGeom>
            <a:avLst/>
            <a:gdLst>
              <a:gd name="connsiteX0" fmla="*/ 2023534 w 3005667"/>
              <a:gd name="connsiteY0" fmla="*/ 8467 h 6866467"/>
              <a:gd name="connsiteX1" fmla="*/ 0 w 3005667"/>
              <a:gd name="connsiteY1" fmla="*/ 6866467 h 6866467"/>
              <a:gd name="connsiteX2" fmla="*/ 2997200 w 3005667"/>
              <a:gd name="connsiteY2" fmla="*/ 6858000 h 6866467"/>
              <a:gd name="connsiteX3" fmla="*/ 3005667 w 3005667"/>
              <a:gd name="connsiteY3" fmla="*/ 0 h 6866467"/>
              <a:gd name="connsiteX4" fmla="*/ 2023534 w 3005667"/>
              <a:gd name="connsiteY4" fmla="*/ 8467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005667" h="6866467">
                <a:moveTo>
                  <a:pt x="2023534" y="8467"/>
                </a:moveTo>
                <a:lnTo>
                  <a:pt x="0" y="6866467"/>
                </a:lnTo>
                <a:lnTo>
                  <a:pt x="2997200" y="6858000"/>
                </a:lnTo>
                <a:cubicBezTo>
                  <a:pt x="3000022" y="4572000"/>
                  <a:pt x="3002845" y="2286000"/>
                  <a:pt x="3005667" y="0"/>
                </a:cubicBezTo>
                <a:lnTo>
                  <a:pt x="2023534" y="8467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800" dirty="0"/>
          </a:p>
        </p:txBody>
      </p:sp>
      <p:sp>
        <p:nvSpPr>
          <p:cNvPr id="10" name="Полилиния 9"/>
          <p:cNvSpPr/>
          <p:nvPr/>
        </p:nvSpPr>
        <p:spPr>
          <a:xfrm>
            <a:off x="7202776" y="-8466"/>
            <a:ext cx="1943606" cy="6866467"/>
          </a:xfrm>
          <a:custGeom>
            <a:avLst/>
            <a:gdLst>
              <a:gd name="connsiteX0" fmla="*/ 0 w 2590800"/>
              <a:gd name="connsiteY0" fmla="*/ 0 h 6866467"/>
              <a:gd name="connsiteX1" fmla="*/ 1202267 w 2590800"/>
              <a:gd name="connsiteY1" fmla="*/ 6866467 h 6866467"/>
              <a:gd name="connsiteX2" fmla="*/ 2590800 w 2590800"/>
              <a:gd name="connsiteY2" fmla="*/ 6866467 h 6866467"/>
              <a:gd name="connsiteX3" fmla="*/ 2582333 w 2590800"/>
              <a:gd name="connsiteY3" fmla="*/ 0 h 6866467"/>
              <a:gd name="connsiteX4" fmla="*/ 0 w 2590800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90800" h="6866467">
                <a:moveTo>
                  <a:pt x="0" y="0"/>
                </a:moveTo>
                <a:lnTo>
                  <a:pt x="1202267" y="6866467"/>
                </a:lnTo>
                <a:lnTo>
                  <a:pt x="2590800" y="6866467"/>
                </a:lnTo>
                <a:cubicBezTo>
                  <a:pt x="2587978" y="4577645"/>
                  <a:pt x="2585155" y="2288822"/>
                  <a:pt x="2582333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800" dirty="0"/>
          </a:p>
        </p:txBody>
      </p:sp>
      <p:sp>
        <p:nvSpPr>
          <p:cNvPr id="11" name="Полилиния 10"/>
          <p:cNvSpPr/>
          <p:nvPr/>
        </p:nvSpPr>
        <p:spPr>
          <a:xfrm>
            <a:off x="6700995" y="3048000"/>
            <a:ext cx="2445387" cy="3810000"/>
          </a:xfrm>
          <a:custGeom>
            <a:avLst/>
            <a:gdLst>
              <a:gd name="connsiteX0" fmla="*/ 0 w 3259667"/>
              <a:gd name="connsiteY0" fmla="*/ 3810000 h 3810000"/>
              <a:gd name="connsiteX1" fmla="*/ 3251200 w 3259667"/>
              <a:gd name="connsiteY1" fmla="*/ 0 h 3810000"/>
              <a:gd name="connsiteX2" fmla="*/ 3259667 w 3259667"/>
              <a:gd name="connsiteY2" fmla="*/ 3810000 h 3810000"/>
              <a:gd name="connsiteX3" fmla="*/ 0 w 3259667"/>
              <a:gd name="connsiteY3" fmla="*/ 3810000 h 38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59667" h="3810000">
                <a:moveTo>
                  <a:pt x="0" y="3810000"/>
                </a:moveTo>
                <a:lnTo>
                  <a:pt x="3251200" y="0"/>
                </a:lnTo>
                <a:cubicBezTo>
                  <a:pt x="3254022" y="1270000"/>
                  <a:pt x="3256845" y="2540000"/>
                  <a:pt x="3259667" y="3810000"/>
                </a:cubicBezTo>
                <a:lnTo>
                  <a:pt x="0" y="3810000"/>
                </a:lnTo>
                <a:close/>
              </a:path>
            </a:pathLst>
          </a:custGeom>
          <a:solidFill>
            <a:schemeClr val="accent2">
              <a:alpha val="7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800" dirty="0"/>
          </a:p>
        </p:txBody>
      </p:sp>
      <p:sp>
        <p:nvSpPr>
          <p:cNvPr id="12" name="Полилиния 11"/>
          <p:cNvSpPr/>
          <p:nvPr/>
        </p:nvSpPr>
        <p:spPr>
          <a:xfrm>
            <a:off x="7005874" y="-8466"/>
            <a:ext cx="2140508" cy="6866467"/>
          </a:xfrm>
          <a:custGeom>
            <a:avLst/>
            <a:gdLst>
              <a:gd name="connsiteX0" fmla="*/ 0 w 2853267"/>
              <a:gd name="connsiteY0" fmla="*/ 0 h 6866467"/>
              <a:gd name="connsiteX1" fmla="*/ 2472267 w 2853267"/>
              <a:gd name="connsiteY1" fmla="*/ 6866467 h 6866467"/>
              <a:gd name="connsiteX2" fmla="*/ 2853267 w 2853267"/>
              <a:gd name="connsiteY2" fmla="*/ 6858000 h 6866467"/>
              <a:gd name="connsiteX3" fmla="*/ 2853267 w 2853267"/>
              <a:gd name="connsiteY3" fmla="*/ 0 h 6866467"/>
              <a:gd name="connsiteX4" fmla="*/ 0 w 2853267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53267" h="6866467">
                <a:moveTo>
                  <a:pt x="0" y="0"/>
                </a:moveTo>
                <a:lnTo>
                  <a:pt x="2472267" y="6866467"/>
                </a:lnTo>
                <a:lnTo>
                  <a:pt x="2853267" y="6858000"/>
                </a:lnTo>
                <a:lnTo>
                  <a:pt x="2853267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800" dirty="0"/>
          </a:p>
        </p:txBody>
      </p:sp>
      <p:sp>
        <p:nvSpPr>
          <p:cNvPr id="13" name="Полилиния 12"/>
          <p:cNvSpPr/>
          <p:nvPr/>
        </p:nvSpPr>
        <p:spPr>
          <a:xfrm>
            <a:off x="8180931" y="-8466"/>
            <a:ext cx="965451" cy="6866467"/>
          </a:xfrm>
          <a:custGeom>
            <a:avLst/>
            <a:gdLst>
              <a:gd name="connsiteX0" fmla="*/ 1016000 w 1286933"/>
              <a:gd name="connsiteY0" fmla="*/ 0 h 6866467"/>
              <a:gd name="connsiteX1" fmla="*/ 0 w 1286933"/>
              <a:gd name="connsiteY1" fmla="*/ 6866467 h 6866467"/>
              <a:gd name="connsiteX2" fmla="*/ 1286933 w 1286933"/>
              <a:gd name="connsiteY2" fmla="*/ 6866467 h 6866467"/>
              <a:gd name="connsiteX3" fmla="*/ 1278466 w 1286933"/>
              <a:gd name="connsiteY3" fmla="*/ 0 h 6866467"/>
              <a:gd name="connsiteX4" fmla="*/ 1016000 w 1286933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86933" h="6866467">
                <a:moveTo>
                  <a:pt x="1016000" y="0"/>
                </a:moveTo>
                <a:lnTo>
                  <a:pt x="0" y="6866467"/>
                </a:lnTo>
                <a:lnTo>
                  <a:pt x="1286933" y="6866467"/>
                </a:lnTo>
                <a:cubicBezTo>
                  <a:pt x="1284111" y="4577645"/>
                  <a:pt x="1281288" y="2288822"/>
                  <a:pt x="1278466" y="0"/>
                </a:cubicBezTo>
                <a:lnTo>
                  <a:pt x="1016000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800" dirty="0"/>
          </a:p>
        </p:txBody>
      </p:sp>
      <p:sp>
        <p:nvSpPr>
          <p:cNvPr id="14" name="Полилиния 13"/>
          <p:cNvSpPr/>
          <p:nvPr/>
        </p:nvSpPr>
        <p:spPr>
          <a:xfrm>
            <a:off x="8206338" y="-8468"/>
            <a:ext cx="952931" cy="6866467"/>
          </a:xfrm>
          <a:custGeom>
            <a:avLst/>
            <a:gdLst>
              <a:gd name="connsiteX0" fmla="*/ 0 w 1244600"/>
              <a:gd name="connsiteY0" fmla="*/ 0 h 6874934"/>
              <a:gd name="connsiteX1" fmla="*/ 1117600 w 1244600"/>
              <a:gd name="connsiteY1" fmla="*/ 6866467 h 6874934"/>
              <a:gd name="connsiteX2" fmla="*/ 1244600 w 1244600"/>
              <a:gd name="connsiteY2" fmla="*/ 6874934 h 6874934"/>
              <a:gd name="connsiteX3" fmla="*/ 1236134 w 1244600"/>
              <a:gd name="connsiteY3" fmla="*/ 0 h 6874934"/>
              <a:gd name="connsiteX4" fmla="*/ 0 w 1244600"/>
              <a:gd name="connsiteY4" fmla="*/ 0 h 6874934"/>
              <a:gd name="connsiteX0" fmla="*/ 0 w 1253067"/>
              <a:gd name="connsiteY0" fmla="*/ 0 h 6874934"/>
              <a:gd name="connsiteX1" fmla="*/ 1117600 w 1253067"/>
              <a:gd name="connsiteY1" fmla="*/ 6866467 h 6874934"/>
              <a:gd name="connsiteX2" fmla="*/ 1244600 w 1253067"/>
              <a:gd name="connsiteY2" fmla="*/ 6874934 h 6874934"/>
              <a:gd name="connsiteX3" fmla="*/ 1253067 w 1253067"/>
              <a:gd name="connsiteY3" fmla="*/ 0 h 6874934"/>
              <a:gd name="connsiteX4" fmla="*/ 0 w 1253067"/>
              <a:gd name="connsiteY4" fmla="*/ 0 h 6874934"/>
              <a:gd name="connsiteX0" fmla="*/ 0 w 1270244"/>
              <a:gd name="connsiteY0" fmla="*/ 0 h 6866467"/>
              <a:gd name="connsiteX1" fmla="*/ 1117600 w 1270244"/>
              <a:gd name="connsiteY1" fmla="*/ 6866467 h 6866467"/>
              <a:gd name="connsiteX2" fmla="*/ 1270000 w 1270244"/>
              <a:gd name="connsiteY2" fmla="*/ 6866467 h 6866467"/>
              <a:gd name="connsiteX3" fmla="*/ 1253067 w 1270244"/>
              <a:gd name="connsiteY3" fmla="*/ 0 h 6866467"/>
              <a:gd name="connsiteX4" fmla="*/ 0 w 1270244"/>
              <a:gd name="connsiteY4" fmla="*/ 0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0244" h="6866467">
                <a:moveTo>
                  <a:pt x="0" y="0"/>
                </a:moveTo>
                <a:lnTo>
                  <a:pt x="1117600" y="6866467"/>
                </a:lnTo>
                <a:lnTo>
                  <a:pt x="1270000" y="6866467"/>
                </a:lnTo>
                <a:cubicBezTo>
                  <a:pt x="1272822" y="4574822"/>
                  <a:pt x="1250245" y="2291645"/>
                  <a:pt x="1253067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6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800" dirty="0"/>
          </a:p>
        </p:txBody>
      </p:sp>
      <p:sp>
        <p:nvSpPr>
          <p:cNvPr id="15" name="Полилиния 14"/>
          <p:cNvSpPr/>
          <p:nvPr/>
        </p:nvSpPr>
        <p:spPr>
          <a:xfrm>
            <a:off x="7780777" y="3589869"/>
            <a:ext cx="1365605" cy="3268133"/>
          </a:xfrm>
          <a:custGeom>
            <a:avLst/>
            <a:gdLst>
              <a:gd name="connsiteX0" fmla="*/ 0 w 1820333"/>
              <a:gd name="connsiteY0" fmla="*/ 3268133 h 3268133"/>
              <a:gd name="connsiteX1" fmla="*/ 1811866 w 1820333"/>
              <a:gd name="connsiteY1" fmla="*/ 0 h 3268133"/>
              <a:gd name="connsiteX2" fmla="*/ 1820333 w 1820333"/>
              <a:gd name="connsiteY2" fmla="*/ 3259666 h 3268133"/>
              <a:gd name="connsiteX3" fmla="*/ 0 w 1820333"/>
              <a:gd name="connsiteY3" fmla="*/ 3268133 h 3268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0333" h="3268133">
                <a:moveTo>
                  <a:pt x="0" y="3268133"/>
                </a:moveTo>
                <a:lnTo>
                  <a:pt x="1811866" y="0"/>
                </a:lnTo>
                <a:cubicBezTo>
                  <a:pt x="1814688" y="1086555"/>
                  <a:pt x="1817511" y="2173111"/>
                  <a:pt x="1820333" y="3259666"/>
                </a:cubicBezTo>
                <a:lnTo>
                  <a:pt x="0" y="3268133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800" dirty="0"/>
          </a:p>
        </p:txBody>
      </p:sp>
      <p:sp>
        <p:nvSpPr>
          <p:cNvPr id="16" name="Полилиния 15"/>
          <p:cNvSpPr/>
          <p:nvPr/>
        </p:nvSpPr>
        <p:spPr>
          <a:xfrm>
            <a:off x="-6351" y="4013202"/>
            <a:ext cx="342989" cy="2853267"/>
          </a:xfrm>
          <a:custGeom>
            <a:avLst/>
            <a:gdLst>
              <a:gd name="connsiteX0" fmla="*/ 0 w 457200"/>
              <a:gd name="connsiteY0" fmla="*/ 0 h 2853267"/>
              <a:gd name="connsiteX1" fmla="*/ 457200 w 457200"/>
              <a:gd name="connsiteY1" fmla="*/ 2853267 h 2853267"/>
              <a:gd name="connsiteX2" fmla="*/ 0 w 457200"/>
              <a:gd name="connsiteY2" fmla="*/ 2844800 h 2853267"/>
              <a:gd name="connsiteX3" fmla="*/ 0 w 457200"/>
              <a:gd name="connsiteY3" fmla="*/ 0 h 2853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200" h="2853267">
                <a:moveTo>
                  <a:pt x="0" y="0"/>
                </a:moveTo>
                <a:lnTo>
                  <a:pt x="457200" y="2853267"/>
                </a:lnTo>
                <a:lnTo>
                  <a:pt x="0" y="2844800"/>
                </a:lnTo>
                <a:cubicBezTo>
                  <a:pt x="2822" y="1905000"/>
                  <a:pt x="5645" y="965200"/>
                  <a:pt x="0" y="0"/>
                </a:cubicBezTo>
                <a:close/>
              </a:path>
            </a:pathLst>
          </a:cu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ru-RU" sz="18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8134" y="609600"/>
            <a:ext cx="6449180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08134" y="2160590"/>
            <a:ext cx="6449180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5405258" y="6041364"/>
            <a:ext cx="68413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11.05.2022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508133" y="6041364"/>
            <a:ext cx="47244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44676" y="6041364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4197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</p:sldLayoutIdLst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10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3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11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eg"/><Relationship Id="rId3" Type="http://schemas.openxmlformats.org/officeDocument/2006/relationships/diagramLayout" Target="../diagrams/layout2.xml"/><Relationship Id="rId7" Type="http://schemas.openxmlformats.org/officeDocument/2006/relationships/image" Target="../media/image1.jpe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7" Type="http://schemas.openxmlformats.org/officeDocument/2006/relationships/image" Target="../media/image3.png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7" Type="http://schemas.openxmlformats.org/officeDocument/2006/relationships/image" Target="../media/image3.png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chart" Target="../charts/chart12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7" Type="http://schemas.openxmlformats.org/officeDocument/2006/relationships/image" Target="../media/image3.png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chart" Target="../charts/chart1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chart" Target="../charts/chart1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48122" y="1988840"/>
            <a:ext cx="6408712" cy="3168352"/>
          </a:xfrm>
        </p:spPr>
        <p:txBody>
          <a:bodyPr/>
          <a:lstStyle/>
          <a:p>
            <a:pPr algn="ctr"/>
            <a:r>
              <a:rPr lang="ru-RU" sz="4800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Исполнение районного бюджета</a:t>
            </a:r>
            <a:br>
              <a:rPr lang="ru-RU" sz="4800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4800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 2021 год </a:t>
            </a:r>
            <a:endParaRPr lang="ru-RU" sz="4800" i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627784" y="281633"/>
            <a:ext cx="4320480" cy="1080120"/>
          </a:xfrm>
        </p:spPr>
        <p:txBody>
          <a:bodyPr>
            <a:normAutofit/>
          </a:bodyPr>
          <a:lstStyle/>
          <a:p>
            <a:r>
              <a:rPr lang="ru-RU" sz="1600" b="1" dirty="0" smtClean="0">
                <a:solidFill>
                  <a:srgbClr val="002060"/>
                </a:solidFill>
              </a:rPr>
              <a:t>Комитет финансов и контроля</a:t>
            </a:r>
          </a:p>
          <a:p>
            <a:r>
              <a:rPr lang="ru-RU" sz="1600" b="1" dirty="0" smtClean="0">
                <a:solidFill>
                  <a:srgbClr val="002060"/>
                </a:solidFill>
              </a:rPr>
              <a:t>администрации Калачинского</a:t>
            </a:r>
          </a:p>
          <a:p>
            <a:r>
              <a:rPr lang="ru-RU" sz="1600" b="1" dirty="0" smtClean="0">
                <a:solidFill>
                  <a:srgbClr val="002060"/>
                </a:solidFill>
              </a:rPr>
              <a:t>муниципального района Омской области</a:t>
            </a:r>
            <a:endParaRPr lang="ru-RU" sz="1600" b="1" dirty="0">
              <a:solidFill>
                <a:srgbClr val="002060"/>
              </a:solidFill>
            </a:endParaRPr>
          </a:p>
        </p:txBody>
      </p:sp>
      <p:sp>
        <p:nvSpPr>
          <p:cNvPr id="5" name="AutoShape 6" descr="https://kalach.omskportal.ru/magnoliaPublic/dam/jcr:4addb4bf-d7b5-445f-bcb2-81553168be7c/%D0%9A%D0%B0%D0%BB%D0%B0%D1%87%D0%B8%D0%BD%D1%81%D0%BA%D0%B8%D0%B9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7" name="Рисунок 6" descr="Калачинский (пакет красный) герб цветной с короной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397" y="188640"/>
            <a:ext cx="792088" cy="1176302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</p:spPr>
      </p:pic>
    </p:spTree>
    <p:extLst>
      <p:ext uri="{BB962C8B-B14F-4D97-AF65-F5344CB8AC3E}">
        <p14:creationId xmlns:p14="http://schemas.microsoft.com/office/powerpoint/2010/main" val="32784258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250">
        <p:cut/>
      </p:transition>
    </mc:Choice>
    <mc:Fallback xmlns="">
      <p:transition spd="slow"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7664" y="424632"/>
            <a:ext cx="6449180" cy="1320800"/>
          </a:xfrm>
        </p:spPr>
        <p:txBody>
          <a:bodyPr>
            <a:normAutofit/>
          </a:bodyPr>
          <a:lstStyle/>
          <a:p>
            <a:pPr algn="ctr"/>
            <a:r>
              <a:rPr lang="ru-RU" sz="2400" b="1" i="1" dirty="0" smtClean="0">
                <a:solidFill>
                  <a:srgbClr val="002060"/>
                </a:solidFill>
              </a:rPr>
              <a:t>Динамика расходов по отраслям</a:t>
            </a:r>
            <a:br>
              <a:rPr lang="ru-RU" sz="2400" b="1" i="1" dirty="0" smtClean="0">
                <a:solidFill>
                  <a:srgbClr val="002060"/>
                </a:solidFill>
              </a:rPr>
            </a:br>
            <a:r>
              <a:rPr lang="ru-RU" sz="2400" b="1" i="1" dirty="0" smtClean="0">
                <a:solidFill>
                  <a:srgbClr val="002060"/>
                </a:solidFill>
              </a:rPr>
              <a:t>в </a:t>
            </a:r>
            <a:r>
              <a:rPr lang="ru-RU" sz="2400" b="1" i="1" dirty="0">
                <a:solidFill>
                  <a:srgbClr val="002060"/>
                </a:solidFill>
              </a:rPr>
              <a:t>2020-2021 году</a:t>
            </a:r>
            <a:r>
              <a:rPr lang="ru-RU" sz="2400" b="1" i="1" dirty="0" smtClean="0">
                <a:solidFill>
                  <a:srgbClr val="002060"/>
                </a:solidFill>
              </a:rPr>
              <a:t/>
            </a:r>
            <a:br>
              <a:rPr lang="ru-RU" sz="2400" b="1" i="1" dirty="0" smtClean="0">
                <a:solidFill>
                  <a:srgbClr val="002060"/>
                </a:solidFill>
              </a:rPr>
            </a:br>
            <a:endParaRPr lang="ru-RU" sz="2400" b="1" i="1" dirty="0">
              <a:solidFill>
                <a:srgbClr val="002060"/>
              </a:solidFill>
            </a:endParaRPr>
          </a:p>
        </p:txBody>
      </p:sp>
      <p:pic>
        <p:nvPicPr>
          <p:cNvPr id="4" name="Рисунок 3" descr="Калачинский (пакет красный) герб цветной с короной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53" y="188640"/>
            <a:ext cx="792088" cy="1176302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</p:spPr>
      </p:pic>
      <p:sp>
        <p:nvSpPr>
          <p:cNvPr id="5" name="TextBox 4"/>
          <p:cNvSpPr txBox="1"/>
          <p:nvPr/>
        </p:nvSpPr>
        <p:spPr>
          <a:xfrm>
            <a:off x="5508104" y="1217552"/>
            <a:ext cx="18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>
                <a:solidFill>
                  <a:srgbClr val="002060"/>
                </a:solidFill>
                <a:latin typeface="+mj-lt"/>
                <a:ea typeface="+mj-ea"/>
                <a:cs typeface="+mj-cs"/>
              </a:rPr>
              <a:t>тыс</a:t>
            </a:r>
            <a:r>
              <a:rPr lang="ru-RU" dirty="0" smtClean="0"/>
              <a:t>. </a:t>
            </a:r>
            <a:r>
              <a:rPr lang="ru-RU" b="1" dirty="0">
                <a:solidFill>
                  <a:srgbClr val="002060"/>
                </a:solidFill>
                <a:latin typeface="+mj-lt"/>
                <a:ea typeface="+mj-ea"/>
                <a:cs typeface="+mj-cs"/>
              </a:rPr>
              <a:t>рублей</a:t>
            </a:r>
          </a:p>
        </p:txBody>
      </p:sp>
      <p:graphicFrame>
        <p:nvGraphicFramePr>
          <p:cNvPr id="11" name="Объект 10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10992976"/>
              </p:ext>
            </p:extLst>
          </p:nvPr>
        </p:nvGraphicFramePr>
        <p:xfrm>
          <a:off x="508000" y="1549608"/>
          <a:ext cx="7376368" cy="53083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179512" y="2380238"/>
            <a:ext cx="8969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2020</a:t>
            </a:r>
            <a:endParaRPr lang="ru-RU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167755" y="3861048"/>
            <a:ext cx="8243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2021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3353796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30338" y="404664"/>
            <a:ext cx="6449180" cy="13208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400" b="1" i="1" dirty="0" smtClean="0">
                <a:solidFill>
                  <a:srgbClr val="002060"/>
                </a:solidFill>
              </a:rPr>
              <a:t>Расходы районного бюджета по отрасли</a:t>
            </a:r>
            <a:br>
              <a:rPr lang="ru-RU" sz="2400" b="1" i="1" dirty="0" smtClean="0">
                <a:solidFill>
                  <a:srgbClr val="002060"/>
                </a:solidFill>
              </a:rPr>
            </a:br>
            <a:r>
              <a:rPr lang="ru-RU" sz="2400" b="1" i="1" dirty="0" smtClean="0">
                <a:solidFill>
                  <a:srgbClr val="002060"/>
                </a:solidFill>
              </a:rPr>
              <a:t>«Общегосударственные вопросы»</a:t>
            </a:r>
            <a:br>
              <a:rPr lang="ru-RU" sz="2400" b="1" i="1" dirty="0" smtClean="0">
                <a:solidFill>
                  <a:srgbClr val="002060"/>
                </a:solidFill>
              </a:rPr>
            </a:br>
            <a:r>
              <a:rPr lang="ru-RU" sz="2400" b="1" i="1" dirty="0" smtClean="0">
                <a:solidFill>
                  <a:srgbClr val="002060"/>
                </a:solidFill>
              </a:rPr>
              <a:t>в 2021 году, </a:t>
            </a:r>
            <a:br>
              <a:rPr lang="ru-RU" sz="2400" b="1" i="1" dirty="0" smtClean="0">
                <a:solidFill>
                  <a:srgbClr val="002060"/>
                </a:solidFill>
              </a:rPr>
            </a:br>
            <a:r>
              <a:rPr lang="ru-RU" sz="2400" b="1" i="1" dirty="0" smtClean="0">
                <a:solidFill>
                  <a:srgbClr val="002060"/>
                </a:solidFill>
              </a:rPr>
              <a:t>93 918,7 тыс. рублей</a:t>
            </a:r>
            <a:endParaRPr lang="ru-RU" sz="2400" b="1" i="1" dirty="0">
              <a:solidFill>
                <a:srgbClr val="002060"/>
              </a:solidFill>
            </a:endParaRPr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66974348"/>
              </p:ext>
            </p:extLst>
          </p:nvPr>
        </p:nvGraphicFramePr>
        <p:xfrm>
          <a:off x="3995936" y="1916832"/>
          <a:ext cx="4392488" cy="47525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251520" y="1988840"/>
            <a:ext cx="3600400" cy="41319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50" dirty="0" smtClean="0"/>
              <a:t>По данному разделу произведено финансирование</a:t>
            </a:r>
            <a:r>
              <a:rPr lang="en-US" sz="1050" dirty="0" smtClean="0"/>
              <a:t>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ru-RU" sz="1050" dirty="0"/>
              <a:t>о</a:t>
            </a:r>
            <a:r>
              <a:rPr lang="ru-RU" sz="1050" dirty="0" smtClean="0"/>
              <a:t>сновное мероприятие администрации </a:t>
            </a:r>
            <a:r>
              <a:rPr lang="ru-RU" sz="1050" dirty="0" err="1" smtClean="0"/>
              <a:t>Калачинского</a:t>
            </a:r>
            <a:r>
              <a:rPr lang="ru-RU" sz="1050" dirty="0" smtClean="0"/>
              <a:t> муниципального района «Обеспечение эффективного осуществления своих полномочий администрацией </a:t>
            </a:r>
            <a:r>
              <a:rPr lang="ru-RU" sz="1050" dirty="0" err="1" smtClean="0"/>
              <a:t>Калачинского</a:t>
            </a:r>
            <a:r>
              <a:rPr lang="ru-RU" sz="1050" dirty="0" smtClean="0"/>
              <a:t> муниципального района Омской области на 2020-2025 гг.» - 31 766,7 тыс. рублей;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ru-RU" sz="1050" dirty="0" smtClean="0"/>
              <a:t>основное мероприятие Комитета финансов и контроля администрации </a:t>
            </a:r>
            <a:r>
              <a:rPr lang="ru-RU" sz="1050" dirty="0" err="1" smtClean="0"/>
              <a:t>Калачинского</a:t>
            </a:r>
            <a:r>
              <a:rPr lang="ru-RU" sz="1050" dirty="0" smtClean="0"/>
              <a:t> муниципального района  «Повышение качества управления муниципальными финансами Калачинского муниципального района Омской области на 2020-2025 годы» - 13 265,9 тыс. рублей;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ru-RU" sz="1050" dirty="0"/>
              <a:t>основное мероприятие Комитета по управлению </a:t>
            </a:r>
            <a:r>
              <a:rPr lang="ru-RU" sz="1050" dirty="0" smtClean="0"/>
              <a:t>муниципальным </a:t>
            </a:r>
            <a:r>
              <a:rPr lang="ru-RU" sz="1050" dirty="0"/>
              <a:t>имуществом администрации </a:t>
            </a:r>
            <a:r>
              <a:rPr lang="ru-RU" sz="1050" dirty="0" err="1"/>
              <a:t>Калачинского</a:t>
            </a:r>
            <a:r>
              <a:rPr lang="ru-RU" sz="1050" dirty="0"/>
              <a:t> муниципального района «Формирование и развитие собственности </a:t>
            </a:r>
            <a:r>
              <a:rPr lang="ru-RU" sz="1050" dirty="0" err="1"/>
              <a:t>Калачинского</a:t>
            </a:r>
            <a:r>
              <a:rPr lang="ru-RU" sz="1050" dirty="0"/>
              <a:t> муниципального района на 2020-2025 годы» - 7 143,1 тыс. рублей;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ru-RU" sz="1050" dirty="0" smtClean="0"/>
              <a:t>расходы МКУ «Центр управления собственностью </a:t>
            </a:r>
            <a:r>
              <a:rPr lang="ru-RU" sz="1050" dirty="0" err="1" smtClean="0"/>
              <a:t>Калачинского</a:t>
            </a:r>
            <a:r>
              <a:rPr lang="ru-RU" sz="1050" dirty="0" smtClean="0"/>
              <a:t> муниципального района Омской области» - 40 380,3 тыс. рублей;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ru-RU" sz="1050" dirty="0"/>
              <a:t>расходы на содержания Совета </a:t>
            </a:r>
            <a:r>
              <a:rPr lang="ru-RU" sz="1050" dirty="0" err="1" smtClean="0"/>
              <a:t>Калачинского</a:t>
            </a:r>
            <a:r>
              <a:rPr lang="ru-RU" sz="1050" dirty="0" smtClean="0"/>
              <a:t> муниципального </a:t>
            </a:r>
            <a:r>
              <a:rPr lang="ru-RU" sz="1050" dirty="0"/>
              <a:t>района Омской области – 1 362,7 тыс. </a:t>
            </a:r>
            <a:r>
              <a:rPr lang="ru-RU" sz="1050" dirty="0" smtClean="0"/>
              <a:t>рублей.</a:t>
            </a:r>
            <a:endParaRPr lang="ru-RU" sz="1050" dirty="0"/>
          </a:p>
        </p:txBody>
      </p:sp>
      <p:pic>
        <p:nvPicPr>
          <p:cNvPr id="7" name="Рисунок 6" descr="Калачинский (пакет красный) герб цветной с короной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332656"/>
            <a:ext cx="792088" cy="1176302"/>
          </a:xfrm>
          <a:prstGeom prst="rect">
            <a:avLst/>
          </a:prstGeom>
          <a:blipFill>
            <a:blip r:embed="rId4"/>
            <a:tile tx="0" ty="0" sx="100000" sy="100000" flip="none" algn="tl"/>
          </a:blipFill>
        </p:spPr>
      </p:pic>
    </p:spTree>
    <p:extLst>
      <p:ext uri="{BB962C8B-B14F-4D97-AF65-F5344CB8AC3E}">
        <p14:creationId xmlns:p14="http://schemas.microsoft.com/office/powerpoint/2010/main" val="7005639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188639"/>
            <a:ext cx="5868652" cy="1176543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400" b="1" i="1" dirty="0" smtClean="0">
                <a:solidFill>
                  <a:srgbClr val="002060"/>
                </a:solidFill>
              </a:rPr>
              <a:t>Расходы районного бюджета по отрасли «Национальная экономика» </a:t>
            </a:r>
            <a:br>
              <a:rPr lang="ru-RU" sz="2400" b="1" i="1" dirty="0" smtClean="0">
                <a:solidFill>
                  <a:srgbClr val="002060"/>
                </a:solidFill>
              </a:rPr>
            </a:br>
            <a:r>
              <a:rPr lang="ru-RU" sz="2400" b="1" i="1" dirty="0" smtClean="0">
                <a:solidFill>
                  <a:srgbClr val="002060"/>
                </a:solidFill>
              </a:rPr>
              <a:t>в 2021 году,</a:t>
            </a:r>
            <a:br>
              <a:rPr lang="ru-RU" sz="2400" b="1" i="1" dirty="0" smtClean="0">
                <a:solidFill>
                  <a:srgbClr val="002060"/>
                </a:solidFill>
              </a:rPr>
            </a:br>
            <a:r>
              <a:rPr lang="ru-RU" sz="2200" b="1" i="1" dirty="0" smtClean="0">
                <a:solidFill>
                  <a:srgbClr val="002060"/>
                </a:solidFill>
              </a:rPr>
              <a:t>15 812,4 тыс. рублей</a:t>
            </a:r>
            <a:endParaRPr lang="ru-RU" sz="2200" b="1" i="1" dirty="0">
              <a:solidFill>
                <a:srgbClr val="00206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88318" y="2534276"/>
            <a:ext cx="1512168" cy="2431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" dirty="0"/>
              <a:t>В</a:t>
            </a:r>
            <a:r>
              <a:rPr lang="ru-RU" sz="800" dirty="0" smtClean="0"/>
              <a:t> подразделе </a:t>
            </a:r>
            <a:r>
              <a:rPr lang="ru-RU" sz="800" b="1" dirty="0" smtClean="0"/>
              <a:t>«Общеэкономические вопросы» </a:t>
            </a:r>
            <a:r>
              <a:rPr lang="ru-RU" sz="800" dirty="0" smtClean="0"/>
              <a:t>отражены расходы по</a:t>
            </a:r>
            <a:r>
              <a:rPr lang="en-US" sz="800" dirty="0" smtClean="0"/>
              <a:t>: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ru-RU" sz="800" dirty="0" smtClean="0"/>
              <a:t>организации летней занятости несовершеннолетних – 566,0 тыс. рублей;</a:t>
            </a:r>
            <a:endParaRPr lang="en-US" sz="800" dirty="0" smtClean="0"/>
          </a:p>
          <a:p>
            <a:pPr marL="171450" indent="-171450">
              <a:buFont typeface="Arial" pitchFamily="34" charset="0"/>
              <a:buChar char="•"/>
            </a:pPr>
            <a:r>
              <a:rPr lang="ru-RU" sz="800" dirty="0" smtClean="0"/>
              <a:t>участию в организации и финансировании проведения общественных работ – 524,0 тыс. рублей;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ru-RU" sz="800" dirty="0"/>
              <a:t>р</a:t>
            </a:r>
            <a:r>
              <a:rPr lang="ru-RU" sz="800" dirty="0" smtClean="0"/>
              <a:t>еализация дополнительных мероприятий в области содействия занятости населения - 106,0 тыс. рублей.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691680" y="2524692"/>
            <a:ext cx="1872208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" dirty="0" smtClean="0"/>
              <a:t>По подразделу </a:t>
            </a:r>
            <a:r>
              <a:rPr lang="ru-RU" sz="800" b="1" dirty="0" smtClean="0"/>
              <a:t>«Сельское хозяйство и рыболовство»</a:t>
            </a:r>
          </a:p>
          <a:p>
            <a:r>
              <a:rPr lang="ru-RU" sz="800" dirty="0" smtClean="0"/>
              <a:t>осуществлялись расходы на</a:t>
            </a:r>
            <a:r>
              <a:rPr lang="en-US" sz="800" dirty="0" smtClean="0"/>
              <a:t>: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ru-RU" sz="800" dirty="0"/>
              <a:t>о</a:t>
            </a:r>
            <a:r>
              <a:rPr lang="ru-RU" sz="800" dirty="0" smtClean="0"/>
              <a:t>существление функций руководства и управления в сфере установленных полномочий – 5 001,6 тыс. рублей;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ru-RU" sz="800" dirty="0" smtClean="0"/>
              <a:t>возмещение части затрат личным подсобным хозяйствам по производству молока, заготовителям по сбору, хранению, первичной обработке и транспортировке молока – 1 806,7  тыс. рублей;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ru-RU" sz="800" dirty="0" smtClean="0"/>
              <a:t>возмещение расходов органам местного самоуправления сельских поселений для осуществления переданных полномочий по созданию условий для развития сельскохозяйственного производства – 4,7 тыс. рублей;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ru-RU" sz="800" dirty="0" smtClean="0"/>
              <a:t>проведение смотров, соревнований по направлениям сельхозпроизводства – 250,0 тыс. рублей;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ru-RU" sz="800" dirty="0" smtClean="0"/>
              <a:t>проведение мероприятий по отлову и содержанию безнадзорных животных –                 1 888 ,6 тыс. рублей.</a:t>
            </a:r>
          </a:p>
          <a:p>
            <a:pPr marL="171450" indent="-171450">
              <a:buFont typeface="Arial" pitchFamily="34" charset="0"/>
              <a:buChar char="•"/>
            </a:pPr>
            <a:endParaRPr lang="ru-RU" sz="800" dirty="0" smtClean="0"/>
          </a:p>
        </p:txBody>
      </p:sp>
      <p:sp>
        <p:nvSpPr>
          <p:cNvPr id="7" name="TextBox 6"/>
          <p:cNvSpPr txBox="1"/>
          <p:nvPr/>
        </p:nvSpPr>
        <p:spPr>
          <a:xfrm>
            <a:off x="3529211" y="2466946"/>
            <a:ext cx="2016224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" dirty="0" smtClean="0"/>
              <a:t>В подразделе </a:t>
            </a:r>
            <a:r>
              <a:rPr lang="ru-RU" sz="800" b="1" dirty="0" smtClean="0"/>
              <a:t>«Другие вопросы в области национальной экономики» </a:t>
            </a:r>
            <a:r>
              <a:rPr lang="ru-RU" sz="800" dirty="0" smtClean="0"/>
              <a:t>отражены расходы на</a:t>
            </a:r>
            <a:r>
              <a:rPr lang="en-US" sz="800" dirty="0" smtClean="0"/>
              <a:t>: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ru-RU" sz="800" dirty="0" smtClean="0"/>
              <a:t>проведение комплекса землеустроительных работ, связанных с разграничением государственной собственности на землю – 143,9 тыс. рублей;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ru-RU" sz="800" dirty="0" smtClean="0"/>
              <a:t>оформление, а так же оказание содействия в оформлении технической и землеустроительной документации на объекты недвижимого имущества, находящиеся в муниципальной собственности – 72,0  тыс. рублей;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ru-RU" sz="800" dirty="0" smtClean="0"/>
              <a:t>предоставление грантов начинающим субъектам предпринимательства – 400,0 тыс. рублей;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ru-RU" sz="800" dirty="0" smtClean="0"/>
              <a:t>проведение районного конкурса на лучшую систему охраны труда – 41,0 тыс. рублей;</a:t>
            </a:r>
          </a:p>
          <a:p>
            <a:pPr marL="171450" indent="-171450">
              <a:buSzPct val="104000"/>
              <a:buFont typeface="Arial" pitchFamily="34" charset="0"/>
              <a:buChar char="•"/>
            </a:pPr>
            <a:r>
              <a:rPr lang="ru-RU" sz="800" dirty="0"/>
              <a:t>р</a:t>
            </a:r>
            <a:r>
              <a:rPr lang="ru-RU" sz="800" dirty="0" smtClean="0"/>
              <a:t>азработка документов территориального планирования</a:t>
            </a:r>
            <a:r>
              <a:rPr lang="ru-RU" sz="800" dirty="0"/>
              <a:t> </a:t>
            </a:r>
            <a:r>
              <a:rPr lang="ru-RU" sz="800" dirty="0" smtClean="0"/>
              <a:t>–              1 218,6 тыс. рублей;</a:t>
            </a:r>
          </a:p>
          <a:p>
            <a:pPr marL="171450" indent="-171450">
              <a:buSzPct val="104000"/>
              <a:buFont typeface="Arial" pitchFamily="34" charset="0"/>
              <a:buChar char="•"/>
            </a:pPr>
            <a:r>
              <a:rPr lang="ru-RU" sz="800" dirty="0" smtClean="0"/>
              <a:t>приобретение двух земельных участков – 100,6 тыс. рублей;</a:t>
            </a:r>
          </a:p>
          <a:p>
            <a:pPr marL="171450" indent="-171450">
              <a:buSzPct val="104000"/>
              <a:buFont typeface="Arial" pitchFamily="34" charset="0"/>
              <a:buChar char="•"/>
            </a:pPr>
            <a:r>
              <a:rPr lang="ru-RU" sz="800" dirty="0" smtClean="0"/>
              <a:t>информационное и организационно-методическое обеспечение в сфере регулирования отношений по управлению муниципальной собственностью – 189,5 тыс. рублей.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508104" y="2467513"/>
            <a:ext cx="129614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" dirty="0" smtClean="0"/>
              <a:t>По подразделу </a:t>
            </a:r>
            <a:r>
              <a:rPr lang="ru-RU" sz="800" b="1" dirty="0" smtClean="0"/>
              <a:t>«Дорожное хозяйство (дорожные фонды)» </a:t>
            </a:r>
            <a:r>
              <a:rPr lang="ru-RU" sz="800" dirty="0" smtClean="0"/>
              <a:t>произведены расходы</a:t>
            </a:r>
            <a:r>
              <a:rPr lang="ru-RU" sz="800" dirty="0"/>
              <a:t> </a:t>
            </a:r>
            <a:r>
              <a:rPr lang="ru-RU" sz="800" dirty="0" smtClean="0"/>
              <a:t>на содержание  автомобильных </a:t>
            </a:r>
            <a:r>
              <a:rPr lang="ru-RU" sz="800" dirty="0"/>
              <a:t> </a:t>
            </a:r>
            <a:r>
              <a:rPr lang="ru-RU" sz="800" dirty="0" smtClean="0"/>
              <a:t>дорог и сооружений на них – 2 201,9  тыс. рублей.</a:t>
            </a:r>
          </a:p>
          <a:p>
            <a:pPr marL="171450" indent="-171450">
              <a:buFont typeface="Arial" pitchFamily="34" charset="0"/>
              <a:buChar char="•"/>
            </a:pPr>
            <a:endParaRPr lang="ru-RU" sz="800" dirty="0" smtClean="0"/>
          </a:p>
        </p:txBody>
      </p:sp>
      <p:sp>
        <p:nvSpPr>
          <p:cNvPr id="9" name="TextBox 8"/>
          <p:cNvSpPr txBox="1"/>
          <p:nvPr/>
        </p:nvSpPr>
        <p:spPr>
          <a:xfrm>
            <a:off x="6822876" y="2467513"/>
            <a:ext cx="108012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" dirty="0" smtClean="0"/>
              <a:t>По подразделу </a:t>
            </a:r>
            <a:r>
              <a:rPr lang="ru-RU" sz="800" b="1" dirty="0" smtClean="0"/>
              <a:t>«Транспорт» </a:t>
            </a:r>
            <a:r>
              <a:rPr lang="ru-RU" sz="800" dirty="0" smtClean="0"/>
              <a:t>отражены расходы по организации транспортного  обслуживания населения-                  1 297,3 тыс. рублей.</a:t>
            </a:r>
            <a:endParaRPr lang="en-US" sz="800" dirty="0" smtClean="0"/>
          </a:p>
        </p:txBody>
      </p:sp>
      <p:pic>
        <p:nvPicPr>
          <p:cNvPr id="10" name="Рисунок 9" descr="Калачинский (пакет красный) герб цветной с короной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6199" y="188640"/>
            <a:ext cx="792088" cy="1176302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</p:spPr>
      </p:pic>
      <p:graphicFrame>
        <p:nvGraphicFramePr>
          <p:cNvPr id="12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54590071"/>
              </p:ext>
            </p:extLst>
          </p:nvPr>
        </p:nvGraphicFramePr>
        <p:xfrm>
          <a:off x="251520" y="1497745"/>
          <a:ext cx="7286475" cy="106715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18367766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188640"/>
            <a:ext cx="6192688" cy="1360065"/>
          </a:xfrm>
        </p:spPr>
        <p:txBody>
          <a:bodyPr>
            <a:noAutofit/>
          </a:bodyPr>
          <a:lstStyle/>
          <a:p>
            <a:pPr algn="ctr"/>
            <a:r>
              <a:rPr lang="ru-RU" sz="2400" b="1" i="1" dirty="0" smtClean="0">
                <a:solidFill>
                  <a:srgbClr val="002060"/>
                </a:solidFill>
              </a:rPr>
              <a:t>Расходы районного бюджета </a:t>
            </a:r>
            <a:br>
              <a:rPr lang="ru-RU" sz="2400" b="1" i="1" dirty="0" smtClean="0">
                <a:solidFill>
                  <a:srgbClr val="002060"/>
                </a:solidFill>
              </a:rPr>
            </a:br>
            <a:r>
              <a:rPr lang="ru-RU" sz="2400" b="1" i="1" dirty="0" smtClean="0">
                <a:solidFill>
                  <a:srgbClr val="002060"/>
                </a:solidFill>
              </a:rPr>
              <a:t>по отрасли</a:t>
            </a:r>
            <a:br>
              <a:rPr lang="ru-RU" sz="2400" b="1" i="1" dirty="0" smtClean="0">
                <a:solidFill>
                  <a:srgbClr val="002060"/>
                </a:solidFill>
              </a:rPr>
            </a:br>
            <a:r>
              <a:rPr lang="en-US" sz="2400" b="1" i="1" dirty="0" smtClean="0">
                <a:solidFill>
                  <a:srgbClr val="002060"/>
                </a:solidFill>
              </a:rPr>
              <a:t>“</a:t>
            </a:r>
            <a:r>
              <a:rPr lang="ru-RU" sz="2400" b="1" i="1" dirty="0" smtClean="0">
                <a:solidFill>
                  <a:srgbClr val="002060"/>
                </a:solidFill>
              </a:rPr>
              <a:t>Жилищно-коммунально</a:t>
            </a:r>
            <a:r>
              <a:rPr lang="ru-RU" sz="2400" b="1" i="1" dirty="0">
                <a:solidFill>
                  <a:srgbClr val="002060"/>
                </a:solidFill>
              </a:rPr>
              <a:t>е</a:t>
            </a:r>
            <a:r>
              <a:rPr lang="ru-RU" sz="2400" b="1" i="1" dirty="0" smtClean="0">
                <a:solidFill>
                  <a:srgbClr val="002060"/>
                </a:solidFill>
              </a:rPr>
              <a:t> хозяйство</a:t>
            </a:r>
            <a:r>
              <a:rPr lang="en-US" sz="2400" b="1" i="1" dirty="0" smtClean="0">
                <a:solidFill>
                  <a:srgbClr val="002060"/>
                </a:solidFill>
              </a:rPr>
              <a:t>”</a:t>
            </a:r>
            <a:r>
              <a:rPr lang="ru-RU" sz="2400" b="1" i="1" dirty="0" smtClean="0">
                <a:solidFill>
                  <a:srgbClr val="002060"/>
                </a:solidFill>
              </a:rPr>
              <a:t/>
            </a:r>
            <a:br>
              <a:rPr lang="ru-RU" sz="2400" b="1" i="1" dirty="0" smtClean="0">
                <a:solidFill>
                  <a:srgbClr val="002060"/>
                </a:solidFill>
              </a:rPr>
            </a:br>
            <a:r>
              <a:rPr lang="ru-RU" sz="2400" b="1" i="1" dirty="0" smtClean="0">
                <a:solidFill>
                  <a:srgbClr val="002060"/>
                </a:solidFill>
              </a:rPr>
              <a:t>в 2021 году</a:t>
            </a:r>
            <a:endParaRPr lang="ru-RU" sz="2400" b="1" i="1" dirty="0">
              <a:solidFill>
                <a:srgbClr val="002060"/>
              </a:solidFill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86899838"/>
              </p:ext>
            </p:extLst>
          </p:nvPr>
        </p:nvGraphicFramePr>
        <p:xfrm>
          <a:off x="467544" y="2132856"/>
          <a:ext cx="6984776" cy="41044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88640"/>
            <a:ext cx="792163" cy="1176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904961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188640"/>
            <a:ext cx="5688632" cy="1360065"/>
          </a:xfrm>
        </p:spPr>
        <p:txBody>
          <a:bodyPr>
            <a:noAutofit/>
          </a:bodyPr>
          <a:lstStyle/>
          <a:p>
            <a:pPr algn="ctr"/>
            <a:r>
              <a:rPr lang="ru-RU" sz="2400" b="1" i="1" dirty="0" smtClean="0">
                <a:solidFill>
                  <a:srgbClr val="002060"/>
                </a:solidFill>
              </a:rPr>
              <a:t>Расходы районного бюджета </a:t>
            </a:r>
            <a:br>
              <a:rPr lang="ru-RU" sz="2400" b="1" i="1" dirty="0" smtClean="0">
                <a:solidFill>
                  <a:srgbClr val="002060"/>
                </a:solidFill>
              </a:rPr>
            </a:br>
            <a:r>
              <a:rPr lang="ru-RU" sz="2400" b="1" i="1" dirty="0" smtClean="0">
                <a:solidFill>
                  <a:srgbClr val="002060"/>
                </a:solidFill>
              </a:rPr>
              <a:t>по отрасли</a:t>
            </a:r>
            <a:br>
              <a:rPr lang="ru-RU" sz="2400" b="1" i="1" dirty="0" smtClean="0">
                <a:solidFill>
                  <a:srgbClr val="002060"/>
                </a:solidFill>
              </a:rPr>
            </a:br>
            <a:r>
              <a:rPr lang="en-US" sz="2400" b="1" i="1" dirty="0" smtClean="0">
                <a:solidFill>
                  <a:srgbClr val="002060"/>
                </a:solidFill>
              </a:rPr>
              <a:t>“</a:t>
            </a:r>
            <a:r>
              <a:rPr lang="ru-RU" sz="2400" b="1" i="1" dirty="0" smtClean="0">
                <a:solidFill>
                  <a:srgbClr val="002060"/>
                </a:solidFill>
              </a:rPr>
              <a:t>Охрана окружающей среды</a:t>
            </a:r>
            <a:r>
              <a:rPr lang="en-US" sz="2400" b="1" i="1" dirty="0" smtClean="0">
                <a:solidFill>
                  <a:srgbClr val="002060"/>
                </a:solidFill>
              </a:rPr>
              <a:t>”</a:t>
            </a:r>
            <a:r>
              <a:rPr lang="ru-RU" sz="2400" b="1" i="1" dirty="0" smtClean="0">
                <a:solidFill>
                  <a:srgbClr val="002060"/>
                </a:solidFill>
              </a:rPr>
              <a:t/>
            </a:r>
            <a:br>
              <a:rPr lang="ru-RU" sz="2400" b="1" i="1" dirty="0" smtClean="0">
                <a:solidFill>
                  <a:srgbClr val="002060"/>
                </a:solidFill>
              </a:rPr>
            </a:br>
            <a:r>
              <a:rPr lang="ru-RU" sz="2400" b="1" i="1" dirty="0" smtClean="0">
                <a:solidFill>
                  <a:srgbClr val="002060"/>
                </a:solidFill>
              </a:rPr>
              <a:t>в 2021 году</a:t>
            </a:r>
            <a:endParaRPr lang="ru-RU" sz="2400" b="1" i="1" dirty="0">
              <a:solidFill>
                <a:srgbClr val="00206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064" y="116632"/>
            <a:ext cx="792163" cy="1176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151620" y="2192080"/>
            <a:ext cx="29523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+mj-lt"/>
                <a:ea typeface="+mj-ea"/>
                <a:cs typeface="+mj-cs"/>
              </a:rPr>
              <a:t>13 430,2 тыс</a:t>
            </a:r>
            <a:r>
              <a:rPr lang="ru-RU" b="1" dirty="0">
                <a:latin typeface="+mj-lt"/>
                <a:ea typeface="+mj-ea"/>
                <a:cs typeface="+mj-cs"/>
              </a:rPr>
              <a:t>. рублей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971600" y="3284984"/>
            <a:ext cx="61206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+mj-lt"/>
                <a:ea typeface="+mj-ea"/>
                <a:cs typeface="+mj-cs"/>
              </a:rPr>
              <a:t>Другие вопросы в области охраны окружающей среды – 13 430,2 тыс. рублей</a:t>
            </a:r>
            <a:endParaRPr lang="ru-RU" b="1" dirty="0">
              <a:latin typeface="+mj-lt"/>
              <a:ea typeface="+mj-ea"/>
              <a:cs typeface="+mj-cs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971600" y="4651901"/>
            <a:ext cx="626469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+mj-lt"/>
                <a:ea typeface="+mj-ea"/>
                <a:cs typeface="+mj-cs"/>
              </a:rPr>
              <a:t>- за счет субсидии из областного бюджета и софинансирования из районного </a:t>
            </a:r>
            <a:r>
              <a:rPr lang="ru-RU" b="1" dirty="0">
                <a:latin typeface="+mj-lt"/>
                <a:ea typeface="+mj-ea"/>
                <a:cs typeface="+mj-cs"/>
              </a:rPr>
              <a:t>бюджета </a:t>
            </a:r>
            <a:r>
              <a:rPr lang="ru-RU" b="1" dirty="0" smtClean="0">
                <a:latin typeface="+mj-lt"/>
                <a:ea typeface="+mj-ea"/>
                <a:cs typeface="+mj-cs"/>
              </a:rPr>
              <a:t>на ликвидацию </a:t>
            </a:r>
            <a:r>
              <a:rPr lang="ru-RU" b="1" dirty="0">
                <a:latin typeface="+mj-lt"/>
                <a:ea typeface="+mj-ea"/>
                <a:cs typeface="+mj-cs"/>
              </a:rPr>
              <a:t>объектов </a:t>
            </a:r>
            <a:r>
              <a:rPr lang="ru-RU" b="1" dirty="0" smtClean="0">
                <a:latin typeface="+mj-lt"/>
                <a:ea typeface="+mj-ea"/>
                <a:cs typeface="+mj-cs"/>
              </a:rPr>
              <a:t>размещения </a:t>
            </a:r>
            <a:r>
              <a:rPr lang="ru-RU" b="1" dirty="0">
                <a:latin typeface="+mj-lt"/>
                <a:ea typeface="+mj-ea"/>
                <a:cs typeface="+mj-cs"/>
              </a:rPr>
              <a:t>ТКО </a:t>
            </a:r>
            <a:r>
              <a:rPr lang="ru-RU" b="1" dirty="0" smtClean="0">
                <a:latin typeface="+mj-lt"/>
                <a:ea typeface="+mj-ea"/>
                <a:cs typeface="+mj-cs"/>
              </a:rPr>
              <a:t>(ликвидирована несанкционированная свалка в         с. Воскресенка)</a:t>
            </a:r>
            <a:endParaRPr lang="ru-RU" b="1" dirty="0">
              <a:latin typeface="+mj-lt"/>
              <a:ea typeface="+mj-ea"/>
              <a:cs typeface="+mj-cs"/>
            </a:endParaRPr>
          </a:p>
        </p:txBody>
      </p:sp>
      <p:grpSp>
        <p:nvGrpSpPr>
          <p:cNvPr id="10" name="Группа 9"/>
          <p:cNvGrpSpPr/>
          <p:nvPr/>
        </p:nvGrpSpPr>
        <p:grpSpPr>
          <a:xfrm rot="9027233">
            <a:off x="2931466" y="2785143"/>
            <a:ext cx="449917" cy="303936"/>
            <a:chOff x="3748572" y="1429525"/>
            <a:chExt cx="449917" cy="303936"/>
          </a:xfrm>
          <a:solidFill>
            <a:srgbClr val="FFC000"/>
          </a:solidFill>
        </p:grpSpPr>
        <p:sp>
          <p:nvSpPr>
            <p:cNvPr id="11" name="Стрелка вправо 10"/>
            <p:cNvSpPr/>
            <p:nvPr/>
          </p:nvSpPr>
          <p:spPr>
            <a:xfrm rot="17916799">
              <a:off x="3821563" y="1356534"/>
              <a:ext cx="303936" cy="449917"/>
            </a:xfrm>
            <a:prstGeom prst="rightArrow">
              <a:avLst>
                <a:gd name="adj1" fmla="val 60000"/>
                <a:gd name="adj2" fmla="val 50000"/>
              </a:avLst>
            </a:prstGeom>
            <a:grpFill/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2" name="Стрелка вправо 4"/>
            <p:cNvSpPr/>
            <p:nvPr/>
          </p:nvSpPr>
          <p:spPr>
            <a:xfrm rot="17916799">
              <a:off x="3845320" y="1486540"/>
              <a:ext cx="212755" cy="269951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1800" kern="1200"/>
            </a:p>
          </p:txBody>
        </p:sp>
      </p:grpSp>
      <p:grpSp>
        <p:nvGrpSpPr>
          <p:cNvPr id="13" name="Группа 12"/>
          <p:cNvGrpSpPr/>
          <p:nvPr/>
        </p:nvGrpSpPr>
        <p:grpSpPr>
          <a:xfrm rot="9115224">
            <a:off x="2975745" y="4165073"/>
            <a:ext cx="449917" cy="303936"/>
            <a:chOff x="3748572" y="1429525"/>
            <a:chExt cx="449917" cy="303936"/>
          </a:xfrm>
          <a:solidFill>
            <a:srgbClr val="FFC000"/>
          </a:solidFill>
        </p:grpSpPr>
        <p:sp>
          <p:nvSpPr>
            <p:cNvPr id="14" name="Стрелка вправо 13"/>
            <p:cNvSpPr/>
            <p:nvPr/>
          </p:nvSpPr>
          <p:spPr>
            <a:xfrm rot="17916799">
              <a:off x="3821563" y="1356534"/>
              <a:ext cx="303936" cy="449917"/>
            </a:xfrm>
            <a:prstGeom prst="rightArrow">
              <a:avLst>
                <a:gd name="adj1" fmla="val 60000"/>
                <a:gd name="adj2" fmla="val 50000"/>
              </a:avLst>
            </a:prstGeom>
            <a:grpFill/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5" name="Стрелка вправо 4"/>
            <p:cNvSpPr/>
            <p:nvPr/>
          </p:nvSpPr>
          <p:spPr>
            <a:xfrm rot="17916799">
              <a:off x="3845320" y="1486540"/>
              <a:ext cx="212755" cy="269951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1800" kern="1200"/>
            </a:p>
          </p:txBody>
        </p:sp>
      </p:grpSp>
    </p:spTree>
    <p:extLst>
      <p:ext uri="{BB962C8B-B14F-4D97-AF65-F5344CB8AC3E}">
        <p14:creationId xmlns:p14="http://schemas.microsoft.com/office/powerpoint/2010/main" val="20686285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476672"/>
            <a:ext cx="6449180" cy="1320800"/>
          </a:xfrm>
        </p:spPr>
        <p:txBody>
          <a:bodyPr>
            <a:normAutofit/>
          </a:bodyPr>
          <a:lstStyle/>
          <a:p>
            <a:pPr algn="ctr"/>
            <a:r>
              <a:rPr lang="ru-RU" sz="2400" b="1" i="1" dirty="0" smtClean="0">
                <a:solidFill>
                  <a:srgbClr val="002060"/>
                </a:solidFill>
              </a:rPr>
              <a:t>Расходы районного бюджета по отрасли</a:t>
            </a:r>
            <a:br>
              <a:rPr lang="ru-RU" sz="2400" b="1" i="1" dirty="0" smtClean="0">
                <a:solidFill>
                  <a:srgbClr val="002060"/>
                </a:solidFill>
              </a:rPr>
            </a:br>
            <a:r>
              <a:rPr lang="en-US" sz="2400" b="1" i="1" dirty="0" smtClean="0">
                <a:solidFill>
                  <a:srgbClr val="002060"/>
                </a:solidFill>
              </a:rPr>
              <a:t>“</a:t>
            </a:r>
            <a:r>
              <a:rPr lang="ru-RU" sz="2400" b="1" i="1" dirty="0" smtClean="0">
                <a:solidFill>
                  <a:srgbClr val="002060"/>
                </a:solidFill>
              </a:rPr>
              <a:t>Образование</a:t>
            </a:r>
            <a:r>
              <a:rPr lang="en-US" sz="2400" b="1" i="1" dirty="0" smtClean="0">
                <a:solidFill>
                  <a:srgbClr val="002060"/>
                </a:solidFill>
              </a:rPr>
              <a:t>”</a:t>
            </a:r>
            <a:r>
              <a:rPr lang="ru-RU" sz="2400" b="1" i="1" dirty="0" smtClean="0">
                <a:solidFill>
                  <a:srgbClr val="002060"/>
                </a:solidFill>
              </a:rPr>
              <a:t> в 2021 году, </a:t>
            </a:r>
            <a:br>
              <a:rPr lang="ru-RU" sz="2400" b="1" i="1" dirty="0" smtClean="0">
                <a:solidFill>
                  <a:srgbClr val="002060"/>
                </a:solidFill>
              </a:rPr>
            </a:br>
            <a:r>
              <a:rPr lang="ru-RU" sz="2400" b="1" i="1" dirty="0" smtClean="0">
                <a:solidFill>
                  <a:srgbClr val="002060"/>
                </a:solidFill>
              </a:rPr>
              <a:t>655 858,1 тыс. рублей</a:t>
            </a:r>
            <a:endParaRPr lang="ru-RU" sz="2400" b="1" i="1" dirty="0">
              <a:solidFill>
                <a:srgbClr val="002060"/>
              </a:solidFill>
            </a:endParaRPr>
          </a:p>
        </p:txBody>
      </p:sp>
      <p:pic>
        <p:nvPicPr>
          <p:cNvPr id="4" name="Рисунок 3" descr="Калачинский (пакет красный) герб цветной с короной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16632"/>
            <a:ext cx="792088" cy="1176302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</p:spPr>
      </p:pic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48433749"/>
              </p:ext>
            </p:extLst>
          </p:nvPr>
        </p:nvGraphicFramePr>
        <p:xfrm>
          <a:off x="323528" y="1844824"/>
          <a:ext cx="7560840" cy="43924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41977676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260648"/>
            <a:ext cx="6449180" cy="1320800"/>
          </a:xfrm>
        </p:spPr>
        <p:txBody>
          <a:bodyPr>
            <a:normAutofit/>
          </a:bodyPr>
          <a:lstStyle/>
          <a:p>
            <a:pPr algn="ctr"/>
            <a:r>
              <a:rPr lang="ru-RU" sz="2400" b="1" i="1" dirty="0" smtClean="0">
                <a:solidFill>
                  <a:srgbClr val="002060"/>
                </a:solidFill>
              </a:rPr>
              <a:t>Расходы районного бюджета по отрасли</a:t>
            </a:r>
            <a:br>
              <a:rPr lang="ru-RU" sz="2400" b="1" i="1" dirty="0" smtClean="0">
                <a:solidFill>
                  <a:srgbClr val="002060"/>
                </a:solidFill>
              </a:rPr>
            </a:br>
            <a:r>
              <a:rPr lang="en-US" sz="2400" b="1" i="1" dirty="0" smtClean="0">
                <a:solidFill>
                  <a:srgbClr val="002060"/>
                </a:solidFill>
              </a:rPr>
              <a:t>“</a:t>
            </a:r>
            <a:r>
              <a:rPr lang="ru-RU" sz="2400" b="1" i="1" dirty="0" smtClean="0">
                <a:solidFill>
                  <a:srgbClr val="002060"/>
                </a:solidFill>
              </a:rPr>
              <a:t>Образование</a:t>
            </a:r>
            <a:r>
              <a:rPr lang="en-US" sz="2400" b="1" i="1" dirty="0" smtClean="0">
                <a:solidFill>
                  <a:srgbClr val="002060"/>
                </a:solidFill>
              </a:rPr>
              <a:t>”</a:t>
            </a:r>
            <a:r>
              <a:rPr lang="ru-RU" sz="2400" b="1" i="1" dirty="0" smtClean="0">
                <a:solidFill>
                  <a:srgbClr val="002060"/>
                </a:solidFill>
              </a:rPr>
              <a:t> в 2021 году</a:t>
            </a:r>
            <a:endParaRPr lang="ru-RU" sz="2400" b="1" i="1" dirty="0">
              <a:solidFill>
                <a:srgbClr val="002060"/>
              </a:solidFill>
            </a:endParaRPr>
          </a:p>
        </p:txBody>
      </p:sp>
      <p:graphicFrame>
        <p:nvGraphicFramePr>
          <p:cNvPr id="11" name="Объект 10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17280811"/>
              </p:ext>
            </p:extLst>
          </p:nvPr>
        </p:nvGraphicFramePr>
        <p:xfrm>
          <a:off x="179512" y="1052736"/>
          <a:ext cx="7992888" cy="553460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" name="Рисунок 3" descr="Калачинский (пакет красный) герб цветной с короной"/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16632"/>
            <a:ext cx="792088" cy="1176302"/>
          </a:xfrm>
          <a:prstGeom prst="rect">
            <a:avLst/>
          </a:prstGeom>
          <a:blipFill>
            <a:blip r:embed="rId8"/>
            <a:tile tx="0" ty="0" sx="100000" sy="100000" flip="none" algn="tl"/>
          </a:blipFill>
        </p:spPr>
      </p:pic>
    </p:spTree>
    <p:extLst>
      <p:ext uri="{BB962C8B-B14F-4D97-AF65-F5344CB8AC3E}">
        <p14:creationId xmlns:p14="http://schemas.microsoft.com/office/powerpoint/2010/main" val="16992088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91680" y="279791"/>
            <a:ext cx="5328592" cy="1060977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400" b="1" i="1" dirty="0" smtClean="0">
                <a:solidFill>
                  <a:srgbClr val="002060"/>
                </a:solidFill>
              </a:rPr>
              <a:t>Расходы районного бюджета по отрасли «Образование» </a:t>
            </a:r>
            <a:br>
              <a:rPr lang="ru-RU" sz="2400" b="1" i="1" dirty="0" smtClean="0">
                <a:solidFill>
                  <a:srgbClr val="002060"/>
                </a:solidFill>
              </a:rPr>
            </a:br>
            <a:r>
              <a:rPr lang="ru-RU" sz="2400" b="1" i="1" dirty="0" smtClean="0">
                <a:solidFill>
                  <a:srgbClr val="002060"/>
                </a:solidFill>
              </a:rPr>
              <a:t>в 2021 году</a:t>
            </a:r>
            <a:endParaRPr lang="ru-RU" sz="2400" b="1" i="1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12168" y="1749566"/>
            <a:ext cx="7102710" cy="5108434"/>
          </a:xfrm>
        </p:spPr>
        <p:txBody>
          <a:bodyPr>
            <a:normAutofit lnSpcReduction="10000"/>
          </a:bodyPr>
          <a:lstStyle/>
          <a:p>
            <a:pPr>
              <a:buFont typeface="Arial" panose="020B0604020202020204" pitchFamily="34" charset="0"/>
              <a:buChar char="•"/>
            </a:pPr>
            <a:endParaRPr lang="ru-RU" sz="900" b="1" dirty="0" smtClean="0">
              <a:solidFill>
                <a:schemeClr val="tx1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ru-RU" sz="900" b="1" dirty="0" smtClean="0">
                <a:solidFill>
                  <a:schemeClr val="tx1"/>
                </a:solidFill>
              </a:rPr>
              <a:t>расходы на организацию горячего </a:t>
            </a:r>
            <a:r>
              <a:rPr lang="ru-RU" sz="900" b="1" dirty="0">
                <a:solidFill>
                  <a:schemeClr val="tx1"/>
                </a:solidFill>
              </a:rPr>
              <a:t>питания обучающихся в муниципальных общеобразовательных учреждениях  </a:t>
            </a:r>
            <a:r>
              <a:rPr lang="ru-RU" sz="900" b="1" dirty="0" smtClean="0">
                <a:solidFill>
                  <a:schemeClr val="tx1"/>
                </a:solidFill>
              </a:rPr>
              <a:t>                                           (с 1 по 4 классы) в </a:t>
            </a:r>
            <a:r>
              <a:rPr lang="ru-RU" sz="900" b="1" dirty="0">
                <a:solidFill>
                  <a:schemeClr val="tx1"/>
                </a:solidFill>
              </a:rPr>
              <a:t>сумме </a:t>
            </a:r>
            <a:r>
              <a:rPr lang="ru-RU" sz="900" b="1" dirty="0" smtClean="0">
                <a:solidFill>
                  <a:schemeClr val="tx1"/>
                </a:solidFill>
              </a:rPr>
              <a:t>18 435,3 тыс</a:t>
            </a:r>
            <a:r>
              <a:rPr lang="ru-RU" sz="900" b="1" dirty="0">
                <a:solidFill>
                  <a:schemeClr val="tx1"/>
                </a:solidFill>
              </a:rPr>
              <a:t>. </a:t>
            </a:r>
            <a:r>
              <a:rPr lang="ru-RU" sz="900" b="1" dirty="0" smtClean="0">
                <a:solidFill>
                  <a:schemeClr val="tx1"/>
                </a:solidFill>
              </a:rPr>
              <a:t>рублей;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900" b="1" dirty="0">
                <a:solidFill>
                  <a:schemeClr val="tx1"/>
                </a:solidFill>
              </a:rPr>
              <a:t>р</a:t>
            </a:r>
            <a:r>
              <a:rPr lang="ru-RU" sz="900" b="1" dirty="0" smtClean="0">
                <a:solidFill>
                  <a:schemeClr val="tx1"/>
                </a:solidFill>
              </a:rPr>
              <a:t>асходы на организацию горячего питания малоимущих категорий в сумме 749,4 тыс. рублей;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900" b="1" dirty="0">
                <a:solidFill>
                  <a:schemeClr val="tx1"/>
                </a:solidFill>
              </a:rPr>
              <a:t>расходы на </a:t>
            </a:r>
            <a:r>
              <a:rPr lang="ru-RU" sz="900" b="1" dirty="0" smtClean="0">
                <a:solidFill>
                  <a:schemeClr val="tx1"/>
                </a:solidFill>
              </a:rPr>
              <a:t>ежемесячное вознаграждение за классное руководство в </a:t>
            </a:r>
            <a:r>
              <a:rPr lang="ru-RU" sz="900" b="1" dirty="0">
                <a:solidFill>
                  <a:schemeClr val="tx1"/>
                </a:solidFill>
              </a:rPr>
              <a:t>сумме </a:t>
            </a:r>
            <a:r>
              <a:rPr lang="ru-RU" sz="900" b="1" dirty="0" smtClean="0">
                <a:solidFill>
                  <a:schemeClr val="tx1"/>
                </a:solidFill>
              </a:rPr>
              <a:t>21 771,9 тыс</a:t>
            </a:r>
            <a:r>
              <a:rPr lang="ru-RU" sz="900" b="1" dirty="0">
                <a:solidFill>
                  <a:schemeClr val="tx1"/>
                </a:solidFill>
              </a:rPr>
              <a:t>. </a:t>
            </a:r>
            <a:r>
              <a:rPr lang="ru-RU" sz="900" b="1" dirty="0" smtClean="0">
                <a:solidFill>
                  <a:schemeClr val="tx1"/>
                </a:solidFill>
              </a:rPr>
              <a:t>рублей;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900" b="1" dirty="0">
                <a:solidFill>
                  <a:schemeClr val="tx1"/>
                </a:solidFill>
              </a:rPr>
              <a:t>р</a:t>
            </a:r>
            <a:r>
              <a:rPr lang="ru-RU" sz="900" b="1" dirty="0" smtClean="0">
                <a:solidFill>
                  <a:schemeClr val="tx1"/>
                </a:solidFill>
              </a:rPr>
              <a:t>асходы на образовательный процесс за счёт областной субвенции в сумме 264 636,5 тыс. рублей;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900" b="1" dirty="0" smtClean="0">
                <a:solidFill>
                  <a:schemeClr val="tx1"/>
                </a:solidFill>
              </a:rPr>
              <a:t>расходы </a:t>
            </a:r>
            <a:r>
              <a:rPr lang="ru-RU" sz="900" b="1" dirty="0">
                <a:solidFill>
                  <a:schemeClr val="tx1"/>
                </a:solidFill>
              </a:rPr>
              <a:t>по созданию условий для осуществления образовательного процесса, а также присмотра и ухода за детьми в общеобразовательных </a:t>
            </a:r>
            <a:r>
              <a:rPr lang="ru-RU" sz="900" b="1" dirty="0" smtClean="0">
                <a:solidFill>
                  <a:schemeClr val="tx1"/>
                </a:solidFill>
              </a:rPr>
              <a:t>учреждениях в </a:t>
            </a:r>
            <a:r>
              <a:rPr lang="ru-RU" sz="900" b="1" dirty="0">
                <a:solidFill>
                  <a:schemeClr val="tx1"/>
                </a:solidFill>
              </a:rPr>
              <a:t>сумме </a:t>
            </a:r>
            <a:r>
              <a:rPr lang="ru-RU" sz="900" b="1" dirty="0" smtClean="0">
                <a:solidFill>
                  <a:schemeClr val="tx1"/>
                </a:solidFill>
              </a:rPr>
              <a:t>74 995,9 тыс</a:t>
            </a:r>
            <a:r>
              <a:rPr lang="ru-RU" sz="900" b="1" dirty="0">
                <a:solidFill>
                  <a:schemeClr val="tx1"/>
                </a:solidFill>
              </a:rPr>
              <a:t>. </a:t>
            </a:r>
            <a:r>
              <a:rPr lang="ru-RU" sz="900" b="1" dirty="0" smtClean="0">
                <a:solidFill>
                  <a:schemeClr val="tx1"/>
                </a:solidFill>
              </a:rPr>
              <a:t>рублей;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900" b="1" dirty="0" smtClean="0">
                <a:solidFill>
                  <a:schemeClr val="tx1"/>
                </a:solidFill>
              </a:rPr>
              <a:t>расходы на организацию деятельности центров для формирования у обучающихся современных технологических и гуманитарных навыков в сумме 3 682,0 тыс. рублей;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900" b="1" dirty="0">
                <a:solidFill>
                  <a:schemeClr val="tx1"/>
                </a:solidFill>
              </a:rPr>
              <a:t>расходы на капитальный ремонт и материально-техническое оснащение </a:t>
            </a:r>
            <a:r>
              <a:rPr lang="ru-RU" sz="900" b="1" dirty="0" smtClean="0">
                <a:solidFill>
                  <a:schemeClr val="tx1"/>
                </a:solidFill>
              </a:rPr>
              <a:t>объектов в сумме 4 323,5 тыс. рублей;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900" b="1" dirty="0">
                <a:solidFill>
                  <a:schemeClr val="tx1"/>
                </a:solidFill>
              </a:rPr>
              <a:t>р</a:t>
            </a:r>
            <a:r>
              <a:rPr lang="ru-RU" sz="900" b="1" dirty="0" smtClean="0">
                <a:solidFill>
                  <a:schemeClr val="tx1"/>
                </a:solidFill>
              </a:rPr>
              <a:t>асходы на питание льготной категории детей, посещающих группы, реализующие программу дошкольного образования детей в сумме 12,5 тыс. рублей;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900" b="1" dirty="0" smtClean="0">
                <a:solidFill>
                  <a:schemeClr val="tx1"/>
                </a:solidFill>
              </a:rPr>
              <a:t>расходы </a:t>
            </a:r>
            <a:r>
              <a:rPr lang="ru-RU" sz="900" b="1" dirty="0">
                <a:solidFill>
                  <a:schemeClr val="tx1"/>
                </a:solidFill>
              </a:rPr>
              <a:t>по организации и проведению государственной итоговой аттестации </a:t>
            </a:r>
            <a:r>
              <a:rPr lang="ru-RU" sz="900" b="1" dirty="0" smtClean="0">
                <a:solidFill>
                  <a:schemeClr val="tx1"/>
                </a:solidFill>
              </a:rPr>
              <a:t>обучающихся общеобразовательных </a:t>
            </a:r>
            <a:r>
              <a:rPr lang="ru-RU" sz="900" b="1" dirty="0">
                <a:solidFill>
                  <a:schemeClr val="tx1"/>
                </a:solidFill>
              </a:rPr>
              <a:t>школ </a:t>
            </a:r>
            <a:r>
              <a:rPr lang="ru-RU" sz="900" b="1" dirty="0" smtClean="0">
                <a:solidFill>
                  <a:schemeClr val="tx1"/>
                </a:solidFill>
              </a:rPr>
              <a:t>в сумме 223,5 тыс</a:t>
            </a:r>
            <a:r>
              <a:rPr lang="ru-RU" sz="900" b="1" dirty="0">
                <a:solidFill>
                  <a:schemeClr val="tx1"/>
                </a:solidFill>
              </a:rPr>
              <a:t>. </a:t>
            </a:r>
            <a:r>
              <a:rPr lang="ru-RU" sz="900" b="1" dirty="0" smtClean="0">
                <a:solidFill>
                  <a:schemeClr val="tx1"/>
                </a:solidFill>
              </a:rPr>
              <a:t>рублей;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900" b="1" dirty="0">
                <a:solidFill>
                  <a:schemeClr val="tx1"/>
                </a:solidFill>
              </a:rPr>
              <a:t>р</a:t>
            </a:r>
            <a:r>
              <a:rPr lang="ru-RU" sz="900" b="1" dirty="0" smtClean="0">
                <a:solidFill>
                  <a:schemeClr val="tx1"/>
                </a:solidFill>
              </a:rPr>
              <a:t>асходы на обеспечение бесплатным 2-х разовым питанием детей с ограниченными возможностями здоровья в сумме 2 281,3 тыс. рублей;</a:t>
            </a:r>
            <a:endParaRPr lang="ru-RU" sz="900" b="1" dirty="0">
              <a:solidFill>
                <a:schemeClr val="tx1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ru-RU" sz="900" b="1" dirty="0" smtClean="0">
                <a:solidFill>
                  <a:schemeClr val="tx1"/>
                </a:solidFill>
              </a:rPr>
              <a:t>расходы </a:t>
            </a:r>
            <a:r>
              <a:rPr lang="ru-RU" sz="900" b="1" dirty="0">
                <a:solidFill>
                  <a:schemeClr val="tx1"/>
                </a:solidFill>
              </a:rPr>
              <a:t>на поощрение талантливых детей и молодежи, обучающихся в общеобразовательных учреждениях в сумме </a:t>
            </a:r>
            <a:r>
              <a:rPr lang="ru-RU" sz="900" b="1" dirty="0" smtClean="0">
                <a:solidFill>
                  <a:schemeClr val="tx1"/>
                </a:solidFill>
              </a:rPr>
              <a:t>102,5 тыс</a:t>
            </a:r>
            <a:r>
              <a:rPr lang="ru-RU" sz="900" b="1" dirty="0">
                <a:solidFill>
                  <a:schemeClr val="tx1"/>
                </a:solidFill>
              </a:rPr>
              <a:t>. рублей . В составе данных расходов отражена ежегодная премия главы Калачинского муниципального района, вручаемая выпускникам – </a:t>
            </a:r>
            <a:r>
              <a:rPr lang="ru-RU" sz="900" b="1" dirty="0" smtClean="0">
                <a:solidFill>
                  <a:schemeClr val="tx1"/>
                </a:solidFill>
              </a:rPr>
              <a:t>медалистам;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900" b="1" dirty="0">
                <a:solidFill>
                  <a:schemeClr val="tx1"/>
                </a:solidFill>
              </a:rPr>
              <a:t>р</a:t>
            </a:r>
            <a:r>
              <a:rPr lang="ru-RU" sz="900" b="1" dirty="0" smtClean="0">
                <a:solidFill>
                  <a:schemeClr val="tx1"/>
                </a:solidFill>
              </a:rPr>
              <a:t>асходы на проведение и участие во всероссийских, региональных и муниципальных мероприятиях в сумме 25,1 тыс. рублей;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900" b="1" dirty="0">
                <a:solidFill>
                  <a:schemeClr val="tx1"/>
                </a:solidFill>
              </a:rPr>
              <a:t>р</a:t>
            </a:r>
            <a:r>
              <a:rPr lang="ru-RU" sz="900" b="1" dirty="0" smtClean="0">
                <a:solidFill>
                  <a:schemeClr val="tx1"/>
                </a:solidFill>
              </a:rPr>
              <a:t>асходы на ремонт зданий</a:t>
            </a:r>
            <a:r>
              <a:rPr lang="ru-RU" sz="900" b="1" dirty="0">
                <a:solidFill>
                  <a:schemeClr val="tx1"/>
                </a:solidFill>
              </a:rPr>
              <a:t> </a:t>
            </a:r>
            <a:r>
              <a:rPr lang="ru-RU" sz="900" b="1" dirty="0" smtClean="0">
                <a:solidFill>
                  <a:schemeClr val="tx1"/>
                </a:solidFill>
              </a:rPr>
              <a:t>и материально-техническое оснащение общеобразовательных организаций в целях подготовки к новому учебному году в сумме 3 544,1 тыс. рублей;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900" b="1" dirty="0" smtClean="0">
                <a:solidFill>
                  <a:schemeClr val="tx1"/>
                </a:solidFill>
              </a:rPr>
              <a:t>расходы на создание в общеобразовательных организациях условий для занятий физической культурой и спортом (ремонт спортзала в </a:t>
            </a:r>
            <a:r>
              <a:rPr lang="ru-RU" sz="900" b="1" dirty="0" err="1" smtClean="0">
                <a:solidFill>
                  <a:schemeClr val="tx1"/>
                </a:solidFill>
              </a:rPr>
              <a:t>Осокинской</a:t>
            </a:r>
            <a:r>
              <a:rPr lang="ru-RU" sz="900" b="1" dirty="0" smtClean="0">
                <a:solidFill>
                  <a:schemeClr val="tx1"/>
                </a:solidFill>
              </a:rPr>
              <a:t> школе) в сумме 1 776,4 тыс. рублей. </a:t>
            </a:r>
          </a:p>
          <a:p>
            <a:pPr>
              <a:buFont typeface="Arial" panose="020B0604020202020204" pitchFamily="34" charset="0"/>
              <a:buChar char="•"/>
            </a:pPr>
            <a:endParaRPr lang="ru-RU" sz="900" b="1" dirty="0" smtClean="0">
              <a:solidFill>
                <a:schemeClr val="tx1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endParaRPr lang="ru-RU" sz="900" b="1" dirty="0">
              <a:solidFill>
                <a:schemeClr val="tx1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endParaRPr lang="ru-RU" sz="900" b="1" dirty="0" smtClean="0">
              <a:solidFill>
                <a:schemeClr val="tx1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endParaRPr lang="ru-RU" sz="900" b="1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ru-RU" sz="900" b="1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ru-RU" sz="900" b="1" dirty="0" smtClean="0">
              <a:solidFill>
                <a:schemeClr val="tx1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endParaRPr lang="ru-RU" sz="900" b="1" dirty="0">
              <a:solidFill>
                <a:schemeClr val="tx1"/>
              </a:solidFill>
            </a:endParaRPr>
          </a:p>
        </p:txBody>
      </p:sp>
      <p:sp>
        <p:nvSpPr>
          <p:cNvPr id="4" name="Прямоугольник с двумя скругленными соседними углами 3"/>
          <p:cNvSpPr/>
          <p:nvPr/>
        </p:nvSpPr>
        <p:spPr>
          <a:xfrm>
            <a:off x="1439689" y="1484785"/>
            <a:ext cx="1656184" cy="296302"/>
          </a:xfrm>
          <a:prstGeom prst="round2Same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b="1" dirty="0" smtClean="0">
                <a:solidFill>
                  <a:schemeClr val="tx1"/>
                </a:solidFill>
              </a:rPr>
              <a:t>Общее образование</a:t>
            </a:r>
            <a:endParaRPr lang="ru-RU" sz="1100" b="1" dirty="0">
              <a:solidFill>
                <a:schemeClr val="tx1"/>
              </a:solidFill>
            </a:endParaRP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>
            <a:off x="1331640" y="1844824"/>
            <a:ext cx="518457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Прямоугольник 6"/>
          <p:cNvSpPr/>
          <p:nvPr/>
        </p:nvSpPr>
        <p:spPr>
          <a:xfrm>
            <a:off x="3491880" y="1484785"/>
            <a:ext cx="2592288" cy="29630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b="1" dirty="0" smtClean="0"/>
              <a:t>396 559,9 тыс. рублей</a:t>
            </a:r>
            <a:endParaRPr lang="ru-RU" sz="1400" b="1" dirty="0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526" y="260648"/>
            <a:ext cx="792163" cy="1224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615624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Объект 2"/>
          <p:cNvSpPr txBox="1">
            <a:spLocks/>
          </p:cNvSpPr>
          <p:nvPr/>
        </p:nvSpPr>
        <p:spPr>
          <a:xfrm>
            <a:off x="251520" y="1632934"/>
            <a:ext cx="7344816" cy="5108434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endParaRPr lang="ru-RU" sz="900" dirty="0" smtClean="0"/>
          </a:p>
          <a:p>
            <a:pPr marL="0" indent="0">
              <a:buFont typeface="Wingdings 3" charset="2"/>
              <a:buNone/>
            </a:pPr>
            <a:endParaRPr lang="ru-RU" sz="900" dirty="0" smtClean="0"/>
          </a:p>
          <a:p>
            <a:pPr marL="0" indent="0">
              <a:buFont typeface="Wingdings 3" charset="2"/>
              <a:buNone/>
            </a:pPr>
            <a:endParaRPr lang="ru-RU" sz="900" dirty="0" smtClean="0"/>
          </a:p>
          <a:p>
            <a:pPr>
              <a:buFont typeface="Arial" panose="020B0604020202020204" pitchFamily="34" charset="0"/>
              <a:buChar char="•"/>
            </a:pPr>
            <a:endParaRPr lang="ru-RU" sz="900" dirty="0"/>
          </a:p>
        </p:txBody>
      </p:sp>
      <p:sp>
        <p:nvSpPr>
          <p:cNvPr id="7" name="Объект 2"/>
          <p:cNvSpPr txBox="1">
            <a:spLocks/>
          </p:cNvSpPr>
          <p:nvPr/>
        </p:nvSpPr>
        <p:spPr>
          <a:xfrm>
            <a:off x="403920" y="2852936"/>
            <a:ext cx="7344816" cy="3096344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ru-RU" sz="900" dirty="0"/>
          </a:p>
          <a:p>
            <a:pPr marL="0" indent="0">
              <a:buNone/>
            </a:pPr>
            <a:endParaRPr lang="ru-RU" sz="900" dirty="0" smtClean="0"/>
          </a:p>
          <a:p>
            <a:pPr marL="0" indent="0">
              <a:buFont typeface="Wingdings 3" charset="2"/>
              <a:buNone/>
            </a:pPr>
            <a:endParaRPr lang="ru-RU" sz="900" dirty="0" smtClean="0"/>
          </a:p>
          <a:p>
            <a:pPr>
              <a:buFont typeface="Arial" panose="020B0604020202020204" pitchFamily="34" charset="0"/>
              <a:buChar char="•"/>
            </a:pPr>
            <a:endParaRPr lang="ru-RU" sz="900" dirty="0"/>
          </a:p>
        </p:txBody>
      </p:sp>
      <p:sp>
        <p:nvSpPr>
          <p:cNvPr id="8" name="Объект 2"/>
          <p:cNvSpPr txBox="1">
            <a:spLocks/>
          </p:cNvSpPr>
          <p:nvPr/>
        </p:nvSpPr>
        <p:spPr>
          <a:xfrm>
            <a:off x="755576" y="260648"/>
            <a:ext cx="7344816" cy="4536504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endParaRPr lang="ru-RU" sz="900" b="1" dirty="0" smtClean="0">
              <a:solidFill>
                <a:schemeClr val="tx1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endParaRPr lang="ru-RU" sz="900" b="1" dirty="0" smtClean="0">
              <a:solidFill>
                <a:schemeClr val="tx1"/>
              </a:solidFill>
            </a:endParaRPr>
          </a:p>
          <a:p>
            <a:pPr marL="0" indent="0">
              <a:buFont typeface="Wingdings 3" charset="2"/>
              <a:buNone/>
            </a:pPr>
            <a:endParaRPr lang="ru-RU" sz="900" b="1" dirty="0" smtClean="0">
              <a:solidFill>
                <a:schemeClr val="tx1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endParaRPr lang="ru-RU" sz="900" b="1" dirty="0">
              <a:solidFill>
                <a:schemeClr val="tx1"/>
              </a:solidFill>
            </a:endParaRPr>
          </a:p>
        </p:txBody>
      </p:sp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1651212" y="491679"/>
            <a:ext cx="5441068" cy="1320800"/>
          </a:xfrm>
        </p:spPr>
        <p:txBody>
          <a:bodyPr>
            <a:normAutofit/>
          </a:bodyPr>
          <a:lstStyle/>
          <a:p>
            <a:pPr algn="ctr"/>
            <a:r>
              <a:rPr lang="ru-RU" sz="2200" b="1" i="1" dirty="0" smtClean="0">
                <a:solidFill>
                  <a:srgbClr val="002060"/>
                </a:solidFill>
              </a:rPr>
              <a:t>Расходы районного бюджета </a:t>
            </a:r>
            <a:br>
              <a:rPr lang="ru-RU" sz="2200" b="1" i="1" dirty="0" smtClean="0">
                <a:solidFill>
                  <a:srgbClr val="002060"/>
                </a:solidFill>
              </a:rPr>
            </a:br>
            <a:r>
              <a:rPr lang="ru-RU" sz="2200" b="1" i="1" dirty="0" smtClean="0">
                <a:solidFill>
                  <a:srgbClr val="002060"/>
                </a:solidFill>
              </a:rPr>
              <a:t>по отрасли «Образование» </a:t>
            </a:r>
            <a:br>
              <a:rPr lang="ru-RU" sz="2200" b="1" i="1" dirty="0" smtClean="0">
                <a:solidFill>
                  <a:srgbClr val="002060"/>
                </a:solidFill>
              </a:rPr>
            </a:br>
            <a:r>
              <a:rPr lang="ru-RU" sz="2200" b="1" i="1" dirty="0" smtClean="0">
                <a:solidFill>
                  <a:srgbClr val="002060"/>
                </a:solidFill>
              </a:rPr>
              <a:t>в 2021 году</a:t>
            </a:r>
            <a:endParaRPr lang="ru-RU" sz="2200" b="1" i="1" dirty="0">
              <a:solidFill>
                <a:srgbClr val="002060"/>
              </a:solidFill>
            </a:endParaRPr>
          </a:p>
        </p:txBody>
      </p:sp>
      <p:sp>
        <p:nvSpPr>
          <p:cNvPr id="9" name="Прямоугольник с двумя скругленными соседними углами 8"/>
          <p:cNvSpPr/>
          <p:nvPr/>
        </p:nvSpPr>
        <p:spPr>
          <a:xfrm>
            <a:off x="899592" y="1812928"/>
            <a:ext cx="2736304" cy="288032"/>
          </a:xfrm>
          <a:prstGeom prst="round2Same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b="1" dirty="0" smtClean="0">
                <a:solidFill>
                  <a:schemeClr val="tx1"/>
                </a:solidFill>
              </a:rPr>
              <a:t>Дополнительное образование детей</a:t>
            </a:r>
            <a:endParaRPr lang="ru-RU" sz="1100" b="1" dirty="0">
              <a:solidFill>
                <a:schemeClr val="tx1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060304" y="1804658"/>
            <a:ext cx="2592288" cy="29630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b="1" dirty="0" smtClean="0"/>
              <a:t>73 571,8 тыс. рублей</a:t>
            </a:r>
            <a:endParaRPr lang="ru-RU" sz="1400" b="1" dirty="0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1259632" y="2296319"/>
            <a:ext cx="504056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Прямоугольник 12"/>
          <p:cNvSpPr/>
          <p:nvPr/>
        </p:nvSpPr>
        <p:spPr>
          <a:xfrm>
            <a:off x="716335" y="2443544"/>
            <a:ext cx="6768752" cy="29392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defTabSz="457200">
              <a:spcBef>
                <a:spcPts val="1000"/>
              </a:spcBef>
              <a:buClr>
                <a:srgbClr val="90C226"/>
              </a:buClr>
              <a:buSzPct val="80000"/>
              <a:buFont typeface="Arial" panose="020B0604020202020204" pitchFamily="34" charset="0"/>
              <a:buChar char="•"/>
            </a:pPr>
            <a:r>
              <a:rPr lang="ru-RU" sz="900" b="1" dirty="0">
                <a:solidFill>
                  <a:prstClr val="black"/>
                </a:solidFill>
              </a:rPr>
              <a:t>расходы </a:t>
            </a:r>
            <a:r>
              <a:rPr lang="ru-RU" sz="900" b="1" dirty="0" smtClean="0">
                <a:solidFill>
                  <a:prstClr val="black"/>
                </a:solidFill>
              </a:rPr>
              <a:t>на предоставление субсидии на выполнение муниципального задания муниципальным бюджетным образовательным учреждениям дополнительного образования детей – детским школам искусств (по отрасли культура) в </a:t>
            </a:r>
            <a:r>
              <a:rPr lang="ru-RU" sz="900" b="1" dirty="0">
                <a:solidFill>
                  <a:prstClr val="black"/>
                </a:solidFill>
              </a:rPr>
              <a:t>сумме </a:t>
            </a:r>
            <a:r>
              <a:rPr lang="ru-RU" sz="900" b="1" dirty="0" smtClean="0">
                <a:solidFill>
                  <a:prstClr val="black"/>
                </a:solidFill>
              </a:rPr>
              <a:t>31 037,1 тыс</a:t>
            </a:r>
            <a:r>
              <a:rPr lang="ru-RU" sz="900" b="1" dirty="0">
                <a:solidFill>
                  <a:prstClr val="black"/>
                </a:solidFill>
              </a:rPr>
              <a:t>. </a:t>
            </a:r>
            <a:r>
              <a:rPr lang="ru-RU" sz="900" b="1" dirty="0" smtClean="0">
                <a:solidFill>
                  <a:prstClr val="black"/>
                </a:solidFill>
              </a:rPr>
              <a:t>рублей;</a:t>
            </a:r>
            <a:endParaRPr lang="ru-RU" sz="900" b="1" dirty="0">
              <a:solidFill>
                <a:prstClr val="black"/>
              </a:solidFill>
            </a:endParaRPr>
          </a:p>
          <a:p>
            <a:pPr marL="342900" lvl="0" indent="-342900" defTabSz="457200">
              <a:spcBef>
                <a:spcPts val="1000"/>
              </a:spcBef>
              <a:buClr>
                <a:srgbClr val="90C226"/>
              </a:buClr>
              <a:buSzPct val="80000"/>
              <a:buFont typeface="Arial" panose="020B0604020202020204" pitchFamily="34" charset="0"/>
              <a:buChar char="•"/>
            </a:pPr>
            <a:r>
              <a:rPr lang="ru-RU" sz="900" b="1" dirty="0">
                <a:solidFill>
                  <a:prstClr val="black"/>
                </a:solidFill>
              </a:rPr>
              <a:t>р</a:t>
            </a:r>
            <a:r>
              <a:rPr lang="ru-RU" sz="900" b="1" dirty="0" smtClean="0">
                <a:solidFill>
                  <a:prstClr val="black"/>
                </a:solidFill>
              </a:rPr>
              <a:t>асходы на материально-техническое оснащение учреждений дополнительного образования детей в сфере культуры в </a:t>
            </a:r>
            <a:r>
              <a:rPr lang="ru-RU" sz="900" b="1" dirty="0">
                <a:solidFill>
                  <a:prstClr val="black"/>
                </a:solidFill>
              </a:rPr>
              <a:t>сумме </a:t>
            </a:r>
            <a:r>
              <a:rPr lang="ru-RU" sz="900" b="1" dirty="0" smtClean="0">
                <a:solidFill>
                  <a:prstClr val="black"/>
                </a:solidFill>
              </a:rPr>
              <a:t>742,3 </a:t>
            </a:r>
            <a:r>
              <a:rPr lang="ru-RU" sz="900" b="1" dirty="0">
                <a:solidFill>
                  <a:prstClr val="black"/>
                </a:solidFill>
              </a:rPr>
              <a:t>тыс. </a:t>
            </a:r>
            <a:r>
              <a:rPr lang="ru-RU" sz="900" b="1" dirty="0" smtClean="0">
                <a:solidFill>
                  <a:prstClr val="black"/>
                </a:solidFill>
              </a:rPr>
              <a:t>рублей;</a:t>
            </a:r>
            <a:endParaRPr lang="ru-RU" sz="900" b="1" dirty="0">
              <a:solidFill>
                <a:prstClr val="black"/>
              </a:solidFill>
            </a:endParaRPr>
          </a:p>
          <a:p>
            <a:pPr marL="342900" lvl="0" indent="-342900" defTabSz="457200">
              <a:spcBef>
                <a:spcPts val="1000"/>
              </a:spcBef>
              <a:buClr>
                <a:srgbClr val="90C226"/>
              </a:buClr>
              <a:buSzPct val="80000"/>
              <a:buFont typeface="Arial" panose="020B0604020202020204" pitchFamily="34" charset="0"/>
              <a:buChar char="•"/>
            </a:pPr>
            <a:r>
              <a:rPr lang="ru-RU" sz="900" b="1" dirty="0">
                <a:solidFill>
                  <a:prstClr val="black"/>
                </a:solidFill>
              </a:rPr>
              <a:t>р</a:t>
            </a:r>
            <a:r>
              <a:rPr lang="ru-RU" sz="900" b="1" dirty="0" smtClean="0">
                <a:solidFill>
                  <a:prstClr val="black"/>
                </a:solidFill>
              </a:rPr>
              <a:t>асходы ДШИ в рамках национального проекта «Культура» на модернизацию путём капитального ремонта музыкальных детских школ</a:t>
            </a:r>
            <a:r>
              <a:rPr lang="en-US" sz="900" b="1" dirty="0" smtClean="0">
                <a:solidFill>
                  <a:prstClr val="black"/>
                </a:solidFill>
              </a:rPr>
              <a:t> </a:t>
            </a:r>
            <a:r>
              <a:rPr lang="ru-RU" sz="900" b="1" dirty="0" smtClean="0">
                <a:solidFill>
                  <a:prstClr val="black"/>
                </a:solidFill>
              </a:rPr>
              <a:t>в сумме 12 709,6 тыс. рублей;</a:t>
            </a:r>
            <a:endParaRPr lang="ru-RU" sz="900" b="1" dirty="0">
              <a:solidFill>
                <a:prstClr val="black"/>
              </a:solidFill>
            </a:endParaRPr>
          </a:p>
          <a:p>
            <a:pPr marL="342900" lvl="0" indent="-342900" defTabSz="457200">
              <a:spcBef>
                <a:spcPts val="1000"/>
              </a:spcBef>
              <a:buClr>
                <a:srgbClr val="90C226"/>
              </a:buClr>
              <a:buSzPct val="80000"/>
              <a:buFont typeface="Arial" panose="020B0604020202020204" pitchFamily="34" charset="0"/>
              <a:buChar char="•"/>
            </a:pPr>
            <a:r>
              <a:rPr lang="ru-RU" sz="900" b="1" dirty="0">
                <a:solidFill>
                  <a:prstClr val="black"/>
                </a:solidFill>
              </a:rPr>
              <a:t>р</a:t>
            </a:r>
            <a:r>
              <a:rPr lang="ru-RU" sz="900" b="1" dirty="0" smtClean="0">
                <a:solidFill>
                  <a:prstClr val="black"/>
                </a:solidFill>
              </a:rPr>
              <a:t>асходы на предоставление субсидии муниципальным бюджетным учреждениям дополнительного образования детей (в сфере образования) в сумме 25 778,7 </a:t>
            </a:r>
            <a:r>
              <a:rPr lang="ru-RU" sz="900" b="1" dirty="0">
                <a:solidFill>
                  <a:prstClr val="black"/>
                </a:solidFill>
              </a:rPr>
              <a:t>тыс. </a:t>
            </a:r>
            <a:r>
              <a:rPr lang="ru-RU" sz="900" b="1" dirty="0" smtClean="0">
                <a:solidFill>
                  <a:prstClr val="black"/>
                </a:solidFill>
              </a:rPr>
              <a:t>рублей;</a:t>
            </a:r>
            <a:endParaRPr lang="ru-RU" sz="900" b="1" dirty="0">
              <a:solidFill>
                <a:prstClr val="black"/>
              </a:solidFill>
            </a:endParaRPr>
          </a:p>
          <a:p>
            <a:pPr marL="342900" lvl="0" indent="-342900" defTabSz="457200">
              <a:spcBef>
                <a:spcPts val="1000"/>
              </a:spcBef>
              <a:buClr>
                <a:srgbClr val="90C226"/>
              </a:buClr>
              <a:buSzPct val="80000"/>
              <a:buFont typeface="Arial" panose="020B0604020202020204" pitchFamily="34" charset="0"/>
              <a:buChar char="•"/>
            </a:pPr>
            <a:r>
              <a:rPr lang="ru-RU" sz="900" b="1" dirty="0">
                <a:solidFill>
                  <a:prstClr val="black"/>
                </a:solidFill>
              </a:rPr>
              <a:t>расходы </a:t>
            </a:r>
            <a:r>
              <a:rPr lang="ru-RU" sz="900" b="1" dirty="0" smtClean="0">
                <a:solidFill>
                  <a:prstClr val="black"/>
                </a:solidFill>
              </a:rPr>
              <a:t>на организацию проведения и участия во всероссийских, региональных и муниципальных мероприятиях в сумме 137,0 </a:t>
            </a:r>
            <a:r>
              <a:rPr lang="ru-RU" sz="900" b="1" dirty="0">
                <a:solidFill>
                  <a:prstClr val="black"/>
                </a:solidFill>
              </a:rPr>
              <a:t>тыс. </a:t>
            </a:r>
            <a:r>
              <a:rPr lang="ru-RU" sz="900" b="1" dirty="0" smtClean="0">
                <a:solidFill>
                  <a:prstClr val="black"/>
                </a:solidFill>
              </a:rPr>
              <a:t>рублей;</a:t>
            </a:r>
            <a:endParaRPr lang="ru-RU" sz="900" b="1" dirty="0">
              <a:solidFill>
                <a:prstClr val="black"/>
              </a:solidFill>
            </a:endParaRPr>
          </a:p>
          <a:p>
            <a:pPr marL="342900" lvl="0" indent="-342900" defTabSz="457200">
              <a:spcBef>
                <a:spcPts val="1000"/>
              </a:spcBef>
              <a:buClr>
                <a:srgbClr val="90C226"/>
              </a:buClr>
              <a:buSzPct val="80000"/>
              <a:buFont typeface="Arial" panose="020B0604020202020204" pitchFamily="34" charset="0"/>
              <a:buChar char="•"/>
            </a:pPr>
            <a:r>
              <a:rPr lang="ru-RU" sz="900" b="1" dirty="0">
                <a:solidFill>
                  <a:prstClr val="black"/>
                </a:solidFill>
              </a:rPr>
              <a:t>р</a:t>
            </a:r>
            <a:r>
              <a:rPr lang="ru-RU" sz="900" b="1" dirty="0" smtClean="0">
                <a:solidFill>
                  <a:prstClr val="black"/>
                </a:solidFill>
              </a:rPr>
              <a:t>асходы на капитальный ремонт и материально-техническое оснащение учреждений дополнительного образования детей (в сфере образования) в сумме 3 144,8 тыс</a:t>
            </a:r>
            <a:r>
              <a:rPr lang="ru-RU" sz="900" b="1" dirty="0">
                <a:solidFill>
                  <a:prstClr val="black"/>
                </a:solidFill>
              </a:rPr>
              <a:t>. </a:t>
            </a:r>
            <a:r>
              <a:rPr lang="ru-RU" sz="900" b="1" dirty="0" smtClean="0">
                <a:solidFill>
                  <a:prstClr val="black"/>
                </a:solidFill>
              </a:rPr>
              <a:t>рублей;</a:t>
            </a:r>
          </a:p>
          <a:p>
            <a:pPr marL="342900" lvl="0" indent="-342900" defTabSz="457200">
              <a:spcBef>
                <a:spcPts val="1000"/>
              </a:spcBef>
              <a:buClr>
                <a:srgbClr val="90C226"/>
              </a:buClr>
              <a:buSzPct val="80000"/>
              <a:buFont typeface="Arial" panose="020B0604020202020204" pitchFamily="34" charset="0"/>
              <a:buChar char="•"/>
            </a:pPr>
            <a:r>
              <a:rPr lang="ru-RU" sz="900" b="1" dirty="0">
                <a:solidFill>
                  <a:prstClr val="black"/>
                </a:solidFill>
              </a:rPr>
              <a:t>р</a:t>
            </a:r>
            <a:r>
              <a:rPr lang="ru-RU" sz="900" b="1" dirty="0" smtClean="0">
                <a:solidFill>
                  <a:prstClr val="black"/>
                </a:solidFill>
              </a:rPr>
              <a:t>асходы на проведение выставок, мастер-классов по жанровым направлениям, отчетных концертов в сумме 22,3 тыс. рублей.</a:t>
            </a: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526" y="260648"/>
            <a:ext cx="792163" cy="1224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91209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35696" y="404664"/>
            <a:ext cx="4968552" cy="1152128"/>
          </a:xfrm>
        </p:spPr>
        <p:txBody>
          <a:bodyPr>
            <a:noAutofit/>
          </a:bodyPr>
          <a:lstStyle/>
          <a:p>
            <a:pPr algn="ctr"/>
            <a:r>
              <a:rPr lang="ru-RU" sz="2400" b="1" i="1" dirty="0" smtClean="0">
                <a:solidFill>
                  <a:srgbClr val="002060"/>
                </a:solidFill>
              </a:rPr>
              <a:t>Расходы районного бюджета по отрасли </a:t>
            </a:r>
            <a:r>
              <a:rPr lang="en-US" sz="2400" b="1" i="1" dirty="0" smtClean="0">
                <a:solidFill>
                  <a:srgbClr val="002060"/>
                </a:solidFill>
              </a:rPr>
              <a:t>“</a:t>
            </a:r>
            <a:r>
              <a:rPr lang="ru-RU" sz="2400" b="1" i="1" dirty="0" smtClean="0">
                <a:solidFill>
                  <a:srgbClr val="002060"/>
                </a:solidFill>
              </a:rPr>
              <a:t>Образование</a:t>
            </a:r>
            <a:r>
              <a:rPr lang="en-US" sz="2400" b="1" i="1" dirty="0" smtClean="0">
                <a:solidFill>
                  <a:srgbClr val="002060"/>
                </a:solidFill>
              </a:rPr>
              <a:t>”</a:t>
            </a:r>
            <a:r>
              <a:rPr lang="ru-RU" sz="2400" b="1" i="1" dirty="0" smtClean="0">
                <a:solidFill>
                  <a:srgbClr val="002060"/>
                </a:solidFill>
              </a:rPr>
              <a:t> </a:t>
            </a:r>
            <a:br>
              <a:rPr lang="ru-RU" sz="2400" b="1" i="1" dirty="0" smtClean="0">
                <a:solidFill>
                  <a:srgbClr val="002060"/>
                </a:solidFill>
              </a:rPr>
            </a:br>
            <a:r>
              <a:rPr lang="ru-RU" sz="2400" b="1" i="1" dirty="0" smtClean="0">
                <a:solidFill>
                  <a:srgbClr val="002060"/>
                </a:solidFill>
              </a:rPr>
              <a:t>в 2021 году</a:t>
            </a:r>
            <a:endParaRPr lang="ru-RU" sz="2400" b="1" i="1" dirty="0">
              <a:solidFill>
                <a:srgbClr val="002060"/>
              </a:solidFill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06415731"/>
              </p:ext>
            </p:extLst>
          </p:nvPr>
        </p:nvGraphicFramePr>
        <p:xfrm>
          <a:off x="467545" y="1916832"/>
          <a:ext cx="6780906" cy="45087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526" y="260648"/>
            <a:ext cx="792163" cy="1224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969410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91680" y="476672"/>
            <a:ext cx="5760640" cy="115212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400" b="1" i="1" dirty="0">
                <a:solidFill>
                  <a:srgbClr val="002060"/>
                </a:solidFill>
              </a:rPr>
              <a:t>Основные характеристики</a:t>
            </a:r>
            <a:br>
              <a:rPr lang="ru-RU" sz="2400" b="1" i="1" dirty="0">
                <a:solidFill>
                  <a:srgbClr val="002060"/>
                </a:solidFill>
              </a:rPr>
            </a:br>
            <a:r>
              <a:rPr lang="ru-RU" sz="2400" b="1" i="1" dirty="0">
                <a:solidFill>
                  <a:srgbClr val="002060"/>
                </a:solidFill>
              </a:rPr>
              <a:t>районного бюджета</a:t>
            </a:r>
            <a:br>
              <a:rPr lang="ru-RU" sz="2400" b="1" i="1" dirty="0">
                <a:solidFill>
                  <a:srgbClr val="002060"/>
                </a:solidFill>
              </a:rPr>
            </a:br>
            <a:r>
              <a:rPr lang="ru-RU" sz="2400" b="1" i="1" dirty="0">
                <a:solidFill>
                  <a:srgbClr val="002060"/>
                </a:solidFill>
              </a:rPr>
              <a:t>за 2021 год</a:t>
            </a:r>
            <a:r>
              <a:rPr lang="ru-RU" sz="2400" b="1" i="1" dirty="0" smtClean="0">
                <a:solidFill>
                  <a:srgbClr val="002060"/>
                </a:solidFill>
              </a:rPr>
              <a:t/>
            </a:r>
            <a:br>
              <a:rPr lang="ru-RU" sz="2400" b="1" i="1" dirty="0" smtClean="0">
                <a:solidFill>
                  <a:srgbClr val="002060"/>
                </a:solidFill>
              </a:rPr>
            </a:br>
            <a:endParaRPr lang="ru-RU" sz="2400" b="1" i="1" dirty="0">
              <a:solidFill>
                <a:srgbClr val="002060"/>
              </a:solidFill>
            </a:endParaRPr>
          </a:p>
        </p:txBody>
      </p:sp>
      <p:pic>
        <p:nvPicPr>
          <p:cNvPr id="5" name="Рисунок 4" descr="Калачинский (пакет красный) герб цветной с короной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221" y="332656"/>
            <a:ext cx="792088" cy="1176302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</p:spPr>
      </p:pic>
      <p:sp>
        <p:nvSpPr>
          <p:cNvPr id="3" name="TextBox 2"/>
          <p:cNvSpPr txBox="1"/>
          <p:nvPr/>
        </p:nvSpPr>
        <p:spPr>
          <a:xfrm>
            <a:off x="5833020" y="1844824"/>
            <a:ext cx="16561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>
                <a:solidFill>
                  <a:srgbClr val="002060"/>
                </a:solidFill>
                <a:latin typeface="+mj-lt"/>
                <a:ea typeface="+mj-ea"/>
                <a:cs typeface="+mj-cs"/>
              </a:rPr>
              <a:t>тыс. рублей</a:t>
            </a:r>
          </a:p>
        </p:txBody>
      </p:sp>
      <p:sp>
        <p:nvSpPr>
          <p:cNvPr id="18" name="Объект 7"/>
          <p:cNvSpPr>
            <a:spLocks noGrp="1"/>
          </p:cNvSpPr>
          <p:nvPr>
            <p:ph idx="1"/>
          </p:nvPr>
        </p:nvSpPr>
        <p:spPr>
          <a:xfrm>
            <a:off x="428353" y="2180412"/>
            <a:ext cx="6449180" cy="3880773"/>
          </a:xfrm>
        </p:spPr>
        <p:txBody>
          <a:bodyPr/>
          <a:lstStyle/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                      </a:t>
            </a:r>
            <a:endParaRPr lang="ru-RU" dirty="0"/>
          </a:p>
        </p:txBody>
      </p:sp>
      <p:sp>
        <p:nvSpPr>
          <p:cNvPr id="19" name="Объект 7"/>
          <p:cNvSpPr txBox="1">
            <a:spLocks/>
          </p:cNvSpPr>
          <p:nvPr/>
        </p:nvSpPr>
        <p:spPr>
          <a:xfrm>
            <a:off x="539552" y="2059603"/>
            <a:ext cx="6449180" cy="3880773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3" charset="2"/>
              <a:buNone/>
            </a:pPr>
            <a:endParaRPr lang="ru-RU" smtClean="0"/>
          </a:p>
          <a:p>
            <a:pPr marL="0" indent="0">
              <a:buFont typeface="Wingdings 3" charset="2"/>
              <a:buNone/>
            </a:pPr>
            <a:endParaRPr lang="ru-RU" smtClean="0"/>
          </a:p>
          <a:p>
            <a:pPr marL="0" indent="0">
              <a:buFont typeface="Wingdings 3" charset="2"/>
              <a:buNone/>
            </a:pPr>
            <a:r>
              <a:rPr lang="ru-RU" smtClean="0"/>
              <a:t>                        </a:t>
            </a:r>
            <a:endParaRPr lang="ru-RU" dirty="0"/>
          </a:p>
        </p:txBody>
      </p:sp>
      <p:sp>
        <p:nvSpPr>
          <p:cNvPr id="20" name="Объект 7"/>
          <p:cNvSpPr txBox="1">
            <a:spLocks/>
          </p:cNvSpPr>
          <p:nvPr/>
        </p:nvSpPr>
        <p:spPr>
          <a:xfrm>
            <a:off x="812934" y="2465390"/>
            <a:ext cx="6449180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90C226"/>
              </a:buClr>
              <a:buSzPct val="80000"/>
              <a:buFont typeface="Wingdings 3" charset="2"/>
              <a:buNone/>
              <a:tabLst/>
              <a:defRPr/>
            </a:pPr>
            <a:endParaRPr kumimoji="0" lang="ru-RU" sz="1800" b="0" i="0" u="none" strike="noStrike" kern="1200" cap="none" spc="0" normalizeH="0" baseline="0" noProof="0" smtClean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  <a:latin typeface="Trebuchet MS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90C226"/>
              </a:buClr>
              <a:buSzPct val="80000"/>
              <a:buFont typeface="Wingdings 3" charset="2"/>
              <a:buNone/>
              <a:tabLst/>
              <a:defRPr/>
            </a:pPr>
            <a:endParaRPr kumimoji="0" lang="ru-RU" sz="1800" b="0" i="0" u="none" strike="noStrike" kern="1200" cap="none" spc="0" normalizeH="0" baseline="0" noProof="0" smtClean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  <a:latin typeface="Trebuchet MS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90C226"/>
              </a:buClr>
              <a:buSzPct val="80000"/>
              <a:buFont typeface="Wingdings 3" charset="2"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smtClean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Trebuchet MS"/>
                <a:ea typeface="+mn-ea"/>
                <a:cs typeface="+mn-cs"/>
              </a:rPr>
              <a:t>                        </a:t>
            </a: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  <a:latin typeface="Trebuchet MS"/>
              <a:ea typeface="+mn-ea"/>
              <a:cs typeface="+mn-cs"/>
            </a:endParaRPr>
          </a:p>
        </p:txBody>
      </p:sp>
      <p:sp>
        <p:nvSpPr>
          <p:cNvPr id="21" name="Прямоугольник с двумя скругленными соседними углами 20"/>
          <p:cNvSpPr/>
          <p:nvPr/>
        </p:nvSpPr>
        <p:spPr>
          <a:xfrm>
            <a:off x="755576" y="2420888"/>
            <a:ext cx="1440160" cy="360040"/>
          </a:xfrm>
          <a:prstGeom prst="round2SameRect">
            <a:avLst/>
          </a:prstGeom>
          <a:ln>
            <a:solidFill>
              <a:schemeClr val="accent1">
                <a:lumMod val="20000"/>
                <a:lumOff val="80000"/>
              </a:schemeClr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Доходы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22" name="Прямоугольник с двумя скругленными соседними углами 21"/>
          <p:cNvSpPr/>
          <p:nvPr/>
        </p:nvSpPr>
        <p:spPr>
          <a:xfrm>
            <a:off x="755576" y="3434965"/>
            <a:ext cx="1440160" cy="360040"/>
          </a:xfrm>
          <a:prstGeom prst="round2SameRect">
            <a:avLst/>
          </a:prstGeom>
          <a:solidFill>
            <a:schemeClr val="accent3"/>
          </a:solidFill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2060"/>
                </a:solidFill>
              </a:rPr>
              <a:t>Расходы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23" name="Прямоугольник с двумя скругленными соседними углами 22"/>
          <p:cNvSpPr/>
          <p:nvPr/>
        </p:nvSpPr>
        <p:spPr>
          <a:xfrm>
            <a:off x="755576" y="4449042"/>
            <a:ext cx="1440160" cy="360040"/>
          </a:xfrm>
          <a:prstGeom prst="round2SameRect">
            <a:avLst/>
          </a:prstGeom>
          <a:solidFill>
            <a:schemeClr val="accent4"/>
          </a:solidFill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2060"/>
                </a:solidFill>
              </a:rPr>
              <a:t>Дефицит</a:t>
            </a:r>
            <a:endParaRPr lang="ru-RU" b="1" dirty="0">
              <a:solidFill>
                <a:srgbClr val="002060"/>
              </a:solidFill>
            </a:endParaRPr>
          </a:p>
        </p:txBody>
      </p:sp>
      <p:cxnSp>
        <p:nvCxnSpPr>
          <p:cNvPr id="24" name="Прямая соединительная линия 23"/>
          <p:cNvCxnSpPr/>
          <p:nvPr/>
        </p:nvCxnSpPr>
        <p:spPr>
          <a:xfrm>
            <a:off x="2267744" y="2780928"/>
            <a:ext cx="417646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>
            <a:off x="2267744" y="3795005"/>
            <a:ext cx="417646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>
            <a:off x="2267744" y="4796962"/>
            <a:ext cx="417646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Прямоугольник 26"/>
          <p:cNvSpPr/>
          <p:nvPr/>
        </p:nvSpPr>
        <p:spPr>
          <a:xfrm>
            <a:off x="2987824" y="2924944"/>
            <a:ext cx="2736304" cy="432048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2060"/>
                </a:solidFill>
              </a:rPr>
              <a:t>1 095 015,0</a:t>
            </a:r>
          </a:p>
        </p:txBody>
      </p:sp>
      <p:sp>
        <p:nvSpPr>
          <p:cNvPr id="28" name="Прямоугольник 27"/>
          <p:cNvSpPr/>
          <p:nvPr/>
        </p:nvSpPr>
        <p:spPr>
          <a:xfrm>
            <a:off x="3029372" y="3950689"/>
            <a:ext cx="2736304" cy="432048"/>
          </a:xfrm>
          <a:prstGeom prst="rect">
            <a:avLst/>
          </a:prstGeom>
          <a:solidFill>
            <a:schemeClr val="accent3"/>
          </a:solidFill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2060"/>
                </a:solidFill>
              </a:rPr>
              <a:t>1 102 696,0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2987824" y="4940976"/>
            <a:ext cx="2736304" cy="432048"/>
          </a:xfrm>
          <a:prstGeom prst="rect">
            <a:avLst/>
          </a:prstGeom>
          <a:solidFill>
            <a:schemeClr val="accent4"/>
          </a:solidFill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2060"/>
                </a:solidFill>
              </a:rPr>
              <a:t>7 681,0</a:t>
            </a:r>
            <a:endParaRPr lang="ru-RU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89034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79712" y="404664"/>
            <a:ext cx="4905594" cy="1320800"/>
          </a:xfrm>
        </p:spPr>
        <p:txBody>
          <a:bodyPr>
            <a:normAutofit/>
          </a:bodyPr>
          <a:lstStyle/>
          <a:p>
            <a:pPr algn="ctr"/>
            <a:r>
              <a:rPr lang="ru-RU" sz="2400" b="1" i="1" dirty="0" smtClean="0">
                <a:solidFill>
                  <a:srgbClr val="002060"/>
                </a:solidFill>
              </a:rPr>
              <a:t>Расходы районного бюджета по отрасли «Образование»                 в 2021 году</a:t>
            </a:r>
            <a:endParaRPr lang="ru-RU" sz="2400" b="1" i="1" dirty="0">
              <a:solidFill>
                <a:srgbClr val="002060"/>
              </a:solidFill>
            </a:endParaRPr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01030187"/>
              </p:ext>
            </p:extLst>
          </p:nvPr>
        </p:nvGraphicFramePr>
        <p:xfrm>
          <a:off x="755576" y="1700808"/>
          <a:ext cx="6663779" cy="43924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Скругленный прямоугольник 5"/>
          <p:cNvSpPr/>
          <p:nvPr/>
        </p:nvSpPr>
        <p:spPr>
          <a:xfrm>
            <a:off x="755576" y="2492896"/>
            <a:ext cx="3960440" cy="360040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100" b="1" dirty="0" smtClean="0"/>
              <a:t>осуществление функций руководства и управления в сфере установленных полномочий – 5 436,2 тыс. рублей;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100" b="1" dirty="0" smtClean="0"/>
              <a:t>ведение бухгалтерского, налогового и хозяйственного учета обслуживаемых муниципальных учреждений образования – </a:t>
            </a:r>
            <a:r>
              <a:rPr lang="ru-RU" sz="1100" b="1" dirty="0"/>
              <a:t> </a:t>
            </a:r>
            <a:r>
              <a:rPr lang="ru-RU" sz="1100" b="1" dirty="0" smtClean="0"/>
              <a:t>37 657,3 тыс. рублей;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100" b="1" dirty="0" smtClean="0"/>
              <a:t>субсидия МБУ </a:t>
            </a:r>
            <a:r>
              <a:rPr lang="en-US" sz="1100" b="1" dirty="0" smtClean="0"/>
              <a:t>“</a:t>
            </a:r>
            <a:r>
              <a:rPr lang="ru-RU" sz="1100" b="1" dirty="0" smtClean="0"/>
              <a:t>Центр развития образования</a:t>
            </a:r>
            <a:r>
              <a:rPr lang="en-US" sz="1100" b="1" dirty="0" smtClean="0"/>
              <a:t>” </a:t>
            </a:r>
            <a:r>
              <a:rPr lang="ru-RU" sz="1100" b="1" dirty="0" smtClean="0"/>
              <a:t>на осуществление деятельности учреждения </a:t>
            </a:r>
            <a:r>
              <a:rPr lang="ru-RU" sz="1100" b="1" dirty="0"/>
              <a:t>-</a:t>
            </a:r>
            <a:r>
              <a:rPr lang="ru-RU" sz="1100" b="1" dirty="0" smtClean="0"/>
              <a:t>1978,4 тыс. рублей;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100" b="1" dirty="0"/>
              <a:t>с</a:t>
            </a:r>
            <a:r>
              <a:rPr lang="ru-RU" sz="1100" b="1" dirty="0" smtClean="0"/>
              <a:t>убсидия на иные цели на приобретение счётчика воды – </a:t>
            </a:r>
            <a:r>
              <a:rPr lang="ru-RU" sz="1100" b="1" dirty="0"/>
              <a:t>1</a:t>
            </a:r>
            <a:r>
              <a:rPr lang="ru-RU" sz="1100" b="1" dirty="0" smtClean="0"/>
              <a:t>,0 тыс. рублей;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100" b="1" dirty="0"/>
              <a:t>п</a:t>
            </a:r>
            <a:r>
              <a:rPr lang="ru-RU" sz="1100" b="1" dirty="0" smtClean="0"/>
              <a:t>роведение независимой оценки качества условий оказания услуг в сфере образования  – 10,8 тыс. рублей;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100" b="1" dirty="0"/>
              <a:t>н</a:t>
            </a:r>
            <a:r>
              <a:rPr lang="ru-RU" sz="1100" b="1" dirty="0" smtClean="0"/>
              <a:t>а организацию участия победителей муниципальных профессиональных конкурсов в областных этапах, проведение муниципальных конкурсов – 50,0 тыс. рублей.</a:t>
            </a:r>
            <a:endParaRPr lang="ru-RU" sz="1100" b="1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525" y="332656"/>
            <a:ext cx="792163" cy="1224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618825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83" y="116632"/>
            <a:ext cx="6192688" cy="1152128"/>
          </a:xfrm>
        </p:spPr>
        <p:txBody>
          <a:bodyPr>
            <a:noAutofit/>
          </a:bodyPr>
          <a:lstStyle/>
          <a:p>
            <a:pPr algn="ctr"/>
            <a:r>
              <a:rPr lang="ru-RU" sz="2400" b="1" i="1" dirty="0" smtClean="0">
                <a:solidFill>
                  <a:srgbClr val="002060"/>
                </a:solidFill>
              </a:rPr>
              <a:t>Расходы районного бюджета по отрасли «Культура, кинематография»                   в 2021 году</a:t>
            </a:r>
            <a:br>
              <a:rPr lang="ru-RU" sz="2400" b="1" i="1" dirty="0" smtClean="0">
                <a:solidFill>
                  <a:srgbClr val="002060"/>
                </a:solidFill>
              </a:rPr>
            </a:br>
            <a:endParaRPr lang="ru-RU" sz="2400" b="1" i="1" dirty="0">
              <a:solidFill>
                <a:srgbClr val="002060"/>
              </a:solidFill>
            </a:endParaRPr>
          </a:p>
        </p:txBody>
      </p:sp>
      <p:graphicFrame>
        <p:nvGraphicFramePr>
          <p:cNvPr id="9" name="Объект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93024417"/>
              </p:ext>
            </p:extLst>
          </p:nvPr>
        </p:nvGraphicFramePr>
        <p:xfrm>
          <a:off x="179512" y="1774880"/>
          <a:ext cx="8856984" cy="50831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251520" y="2132856"/>
            <a:ext cx="3600400" cy="45550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dirty="0" smtClean="0"/>
              <a:t>В подразделе «Культура» отражены расходы на</a:t>
            </a:r>
            <a:r>
              <a:rPr lang="en-US" sz="1000" dirty="0" smtClean="0"/>
              <a:t>: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ru-RU" sz="1000" dirty="0" smtClean="0"/>
              <a:t>библиотечное обслуживание населения – 18 788,6 тыс. рублей;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ru-RU" sz="1000" dirty="0" smtClean="0"/>
              <a:t>музейное дело </a:t>
            </a:r>
            <a:r>
              <a:rPr lang="ru-RU" sz="1000" dirty="0"/>
              <a:t>– </a:t>
            </a:r>
            <a:r>
              <a:rPr lang="ru-RU" sz="1000" dirty="0" smtClean="0"/>
              <a:t>3 354,6 тыс</a:t>
            </a:r>
            <a:r>
              <a:rPr lang="ru-RU" sz="1000" dirty="0"/>
              <a:t>. </a:t>
            </a:r>
            <a:r>
              <a:rPr lang="ru-RU" sz="1000" dirty="0" smtClean="0"/>
              <a:t>рублей;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ru-RU" sz="1000" dirty="0" smtClean="0"/>
              <a:t>развитие </a:t>
            </a:r>
            <a:r>
              <a:rPr lang="ru-RU" sz="1000" dirty="0"/>
              <a:t>культурно-досуговой деятельности Калачинского района – </a:t>
            </a:r>
            <a:r>
              <a:rPr lang="ru-RU" sz="1000" dirty="0" smtClean="0"/>
              <a:t>25 781,5 тыс</a:t>
            </a:r>
            <a:r>
              <a:rPr lang="ru-RU" sz="1000" dirty="0"/>
              <a:t>. </a:t>
            </a:r>
            <a:r>
              <a:rPr lang="ru-RU" sz="1000" dirty="0" smtClean="0"/>
              <a:t>рублей;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ru-RU" sz="1000" dirty="0" smtClean="0"/>
              <a:t>проведение </a:t>
            </a:r>
            <a:r>
              <a:rPr lang="ru-RU" sz="1000" dirty="0"/>
              <a:t>концертов, фестивалей, концертов, праздников и других творческих проектов культурного направления </a:t>
            </a:r>
            <a:r>
              <a:rPr lang="ru-RU" sz="1000" dirty="0" smtClean="0"/>
              <a:t>– 758,4 </a:t>
            </a:r>
            <a:r>
              <a:rPr lang="ru-RU" sz="1000" dirty="0"/>
              <a:t>тыс. </a:t>
            </a:r>
            <a:r>
              <a:rPr lang="ru-RU" sz="1000" dirty="0" smtClean="0"/>
              <a:t>рублей;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ru-RU" sz="1000" dirty="0" smtClean="0"/>
              <a:t>комплектование </a:t>
            </a:r>
            <a:r>
              <a:rPr lang="ru-RU" sz="1000" dirty="0"/>
              <a:t>книжных фондов библиотек муниципальных образований </a:t>
            </a:r>
            <a:r>
              <a:rPr lang="ru-RU" sz="1000" dirty="0" smtClean="0"/>
              <a:t>– 1 000,7 </a:t>
            </a:r>
            <a:r>
              <a:rPr lang="ru-RU" sz="1000" dirty="0"/>
              <a:t>тыс. </a:t>
            </a:r>
            <a:r>
              <a:rPr lang="ru-RU" sz="1000" dirty="0" smtClean="0"/>
              <a:t>рублей;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ru-RU" sz="1000" dirty="0" smtClean="0"/>
              <a:t>мероприятия по организации к проведению мероприятий по вопросам развития библиотечного дела – 2,6 тыс. рублей;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ru-RU" sz="1000" dirty="0" smtClean="0"/>
              <a:t>материально-техническое оснащение районного дома культуры – 7 381,2 тыс. рублей;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ru-RU" sz="1000" dirty="0" smtClean="0"/>
              <a:t>МТО музея – 297,2 тыс. рублей;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ru-RU" sz="1000" dirty="0"/>
              <a:t>г</a:t>
            </a:r>
            <a:r>
              <a:rPr lang="ru-RU" sz="1000" dirty="0" smtClean="0"/>
              <a:t>осподдержка лучших по отрасли культуры – 105,2 тыс. рублей;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ru-RU" sz="1000" dirty="0" smtClean="0"/>
              <a:t>материально-техническое оснащение учреждений библиотечного обслуживания населения – 37,2 тыс. рублей;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ru-RU" sz="1000" dirty="0"/>
              <a:t>г</a:t>
            </a:r>
            <a:r>
              <a:rPr lang="ru-RU" sz="1000" dirty="0" smtClean="0"/>
              <a:t>осподдержка отрасли культура (капитальный ремонт старого здания МКДЦ в рамках национального проекта «Культура») – 33 366,4 тыс. рублей;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ru-RU" sz="1000" dirty="0"/>
              <a:t>о</a:t>
            </a:r>
            <a:r>
              <a:rPr lang="ru-RU" sz="1000" dirty="0" smtClean="0"/>
              <a:t>беспечение развития и закрепления материально-технической базы домов культуры в населенных пунктах – 2 577,3 тыс. рублей.</a:t>
            </a: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354783"/>
            <a:ext cx="792163" cy="1224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2843808" y="1394688"/>
            <a:ext cx="2592288" cy="29630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b="1" dirty="0" smtClean="0"/>
              <a:t>120 754,9 тыс. рублей</a:t>
            </a:r>
            <a:endParaRPr lang="ru-RU" sz="1400" b="1" dirty="0"/>
          </a:p>
        </p:txBody>
      </p:sp>
    </p:spTree>
    <p:extLst>
      <p:ext uri="{BB962C8B-B14F-4D97-AF65-F5344CB8AC3E}">
        <p14:creationId xmlns:p14="http://schemas.microsoft.com/office/powerpoint/2010/main" val="2819132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260648"/>
            <a:ext cx="5832648" cy="1528167"/>
          </a:xfrm>
        </p:spPr>
        <p:txBody>
          <a:bodyPr>
            <a:noAutofit/>
          </a:bodyPr>
          <a:lstStyle/>
          <a:p>
            <a:pPr algn="ctr"/>
            <a:r>
              <a:rPr lang="ru-RU" sz="2400" b="1" i="1" dirty="0" smtClean="0">
                <a:solidFill>
                  <a:srgbClr val="002060"/>
                </a:solidFill>
              </a:rPr>
              <a:t>Расходы районного бюджета </a:t>
            </a:r>
            <a:br>
              <a:rPr lang="ru-RU" sz="2400" b="1" i="1" dirty="0" smtClean="0">
                <a:solidFill>
                  <a:srgbClr val="002060"/>
                </a:solidFill>
              </a:rPr>
            </a:br>
            <a:r>
              <a:rPr lang="ru-RU" sz="2400" b="1" i="1" dirty="0" smtClean="0">
                <a:solidFill>
                  <a:srgbClr val="002060"/>
                </a:solidFill>
              </a:rPr>
              <a:t>по отрасли «Физическая культура и спорт» в 2021 году</a:t>
            </a:r>
            <a:endParaRPr lang="ru-RU" sz="2400" b="1" dirty="0">
              <a:solidFill>
                <a:srgbClr val="002060"/>
              </a:solidFill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69007328"/>
              </p:ext>
            </p:extLst>
          </p:nvPr>
        </p:nvGraphicFramePr>
        <p:xfrm>
          <a:off x="467544" y="1628800"/>
          <a:ext cx="7344816" cy="50405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260648"/>
            <a:ext cx="792163" cy="1224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933238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86273" y="404664"/>
            <a:ext cx="5806007" cy="1080120"/>
          </a:xfrm>
        </p:spPr>
        <p:txBody>
          <a:bodyPr>
            <a:noAutofit/>
          </a:bodyPr>
          <a:lstStyle/>
          <a:p>
            <a:pPr algn="ctr"/>
            <a:r>
              <a:rPr lang="ru-RU" sz="2400" b="1" i="1" dirty="0" smtClean="0">
                <a:solidFill>
                  <a:srgbClr val="002060"/>
                </a:solidFill>
              </a:rPr>
              <a:t>Расходы районного бюджета </a:t>
            </a:r>
            <a:br>
              <a:rPr lang="ru-RU" sz="2400" b="1" i="1" dirty="0" smtClean="0">
                <a:solidFill>
                  <a:srgbClr val="002060"/>
                </a:solidFill>
              </a:rPr>
            </a:br>
            <a:r>
              <a:rPr lang="ru-RU" sz="2400" b="1" i="1" dirty="0" smtClean="0">
                <a:solidFill>
                  <a:srgbClr val="002060"/>
                </a:solidFill>
              </a:rPr>
              <a:t>по отрасли «Социальная политика» </a:t>
            </a:r>
            <a:br>
              <a:rPr lang="ru-RU" sz="2400" b="1" i="1" dirty="0" smtClean="0">
                <a:solidFill>
                  <a:srgbClr val="002060"/>
                </a:solidFill>
              </a:rPr>
            </a:br>
            <a:r>
              <a:rPr lang="ru-RU" sz="2400" b="1" i="1" dirty="0" smtClean="0">
                <a:solidFill>
                  <a:srgbClr val="002060"/>
                </a:solidFill>
              </a:rPr>
              <a:t>в 2021 году</a:t>
            </a:r>
            <a:br>
              <a:rPr lang="ru-RU" sz="2400" b="1" i="1" dirty="0" smtClean="0">
                <a:solidFill>
                  <a:srgbClr val="002060"/>
                </a:solidFill>
              </a:rPr>
            </a:br>
            <a:endParaRPr lang="ru-RU" sz="2400" b="1" i="1" dirty="0">
              <a:solidFill>
                <a:srgbClr val="002060"/>
              </a:solidFill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08407281"/>
              </p:ext>
            </p:extLst>
          </p:nvPr>
        </p:nvGraphicFramePr>
        <p:xfrm>
          <a:off x="41498" y="1691309"/>
          <a:ext cx="8712968" cy="12241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79512" y="2996952"/>
            <a:ext cx="1512168" cy="16158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00" dirty="0" smtClean="0"/>
              <a:t>В рамках подраздела «Пенсионное обеспечение» отражены расходы на</a:t>
            </a:r>
            <a:r>
              <a:rPr lang="en-US" sz="900" dirty="0" smtClean="0"/>
              <a:t>:</a:t>
            </a:r>
            <a:r>
              <a:rPr lang="ru-RU" sz="900" dirty="0" smtClean="0"/>
              <a:t> </a:t>
            </a:r>
            <a:endParaRPr lang="en-US" sz="900" dirty="0" smtClean="0"/>
          </a:p>
          <a:p>
            <a:pPr marL="171450" indent="-171450">
              <a:buFont typeface="Arial" pitchFamily="34" charset="0"/>
              <a:buChar char="•"/>
            </a:pPr>
            <a:r>
              <a:rPr lang="ru-RU" sz="900" dirty="0" smtClean="0"/>
              <a:t>доплаты к пенсиям муниципальных служащих Калачинского муниципального района – 6 024,2 тыс. рублей.</a:t>
            </a:r>
            <a:endParaRPr lang="ru-RU" sz="900" dirty="0"/>
          </a:p>
        </p:txBody>
      </p:sp>
      <p:sp>
        <p:nvSpPr>
          <p:cNvPr id="6" name="TextBox 5"/>
          <p:cNvSpPr txBox="1"/>
          <p:nvPr/>
        </p:nvSpPr>
        <p:spPr>
          <a:xfrm>
            <a:off x="1907704" y="2996951"/>
            <a:ext cx="1872208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00" dirty="0" smtClean="0"/>
              <a:t>По подразделу «Социальное обеспечение населения» произведены расходы на</a:t>
            </a:r>
            <a:r>
              <a:rPr lang="en-US" sz="900" dirty="0" smtClean="0"/>
              <a:t>: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ru-RU" sz="900" dirty="0" smtClean="0"/>
              <a:t>оказание единовременной материальной помощи гражданам, пострадавшим от пожаров – 1 327,5 тыс. рублей;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ru-RU" sz="900" dirty="0" smtClean="0"/>
              <a:t>ежемесячные выплаты к пенсии лицам, удостоенным звания «Почетный гражданин Калачинского района» - 256,0 тыс. рублей;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ru-RU" sz="900" dirty="0"/>
              <a:t>в</a:t>
            </a:r>
            <a:r>
              <a:rPr lang="ru-RU" sz="900" dirty="0" smtClean="0"/>
              <a:t>ыплаты социально незащищенным семьям на газификацию жилищного фонда - 60,0 тыс. рублей.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707904" y="2996952"/>
            <a:ext cx="2304256" cy="38318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00" dirty="0" smtClean="0"/>
              <a:t>В подразделе «Охрана семьи и детства» отражены расходы на</a:t>
            </a:r>
            <a:r>
              <a:rPr lang="en-US" sz="900" dirty="0" smtClean="0"/>
              <a:t>: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ru-RU" sz="900" dirty="0" smtClean="0"/>
              <a:t>предоставление мер социальной поддержки опекунам (попечителям) детей-сирот и детей, оставшихся без попечения родителей – 6 900,0 тыс. рублей;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ru-RU" sz="900" dirty="0" smtClean="0"/>
              <a:t>предоставление мер социальной поддержки приёмным родителям –     3 499,0 тыс. рублей;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ru-RU" sz="900" dirty="0" smtClean="0"/>
              <a:t>компенсацию части родительской платы за содержание ребенка в государственных, муниципальных образовательных учреждениях и иных образовательных организациях, реализующих основную общеобразовательную программу дошкольного образования – 3 330,1 тыс. рублей;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ru-RU" sz="900" dirty="0" smtClean="0"/>
              <a:t>ежемесячное денежное вознаграждение опекунам (попечителям, приемным родителям) – 3 557,2 тыс. рублей;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ru-RU" sz="900" dirty="0" smtClean="0"/>
              <a:t>предоставление молодым семьям социальных выплат на приобретение  или строительства жилья – 3 843,0 тыс. рублей.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012160" y="2996952"/>
            <a:ext cx="1584176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00" dirty="0" smtClean="0"/>
              <a:t>По подразделу «Другие вопросы в области социальной политики» отражены расходы на: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ru-RU" sz="900" dirty="0" smtClean="0"/>
              <a:t>организацию и осуществление деятельности по опеке и попечительству над несовершеннолетними – 2 615,5 тыс. рублей;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ru-RU" sz="900" dirty="0"/>
              <a:t>п</a:t>
            </a:r>
            <a:r>
              <a:rPr lang="ru-RU" sz="900" dirty="0" smtClean="0"/>
              <a:t>оддержку социально ориентированных некоммерческих организаций – 400,0 тыс. рублей;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ru-RU" sz="900" dirty="0" smtClean="0"/>
              <a:t>организацию деятельности муниципальной комиссии по делам несовершеннолетних и защите их прав – 417,4 тыс. рублей.</a:t>
            </a:r>
            <a:endParaRPr lang="ru-RU" sz="900" dirty="0"/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4110" y="323739"/>
            <a:ext cx="792163" cy="1224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Прямоугольник 9"/>
          <p:cNvSpPr/>
          <p:nvPr/>
        </p:nvSpPr>
        <p:spPr>
          <a:xfrm>
            <a:off x="2975062" y="1688617"/>
            <a:ext cx="2592288" cy="29630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b="1" dirty="0" smtClean="0"/>
              <a:t>32 229,9 тыс. рублей</a:t>
            </a:r>
            <a:endParaRPr lang="ru-RU" sz="1600" b="1" dirty="0"/>
          </a:p>
        </p:txBody>
      </p:sp>
    </p:spTree>
    <p:extLst>
      <p:ext uri="{BB962C8B-B14F-4D97-AF65-F5344CB8AC3E}">
        <p14:creationId xmlns:p14="http://schemas.microsoft.com/office/powerpoint/2010/main" val="23072974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260648"/>
            <a:ext cx="5976664" cy="201622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400" b="1" i="1" dirty="0" smtClean="0">
                <a:solidFill>
                  <a:srgbClr val="002060"/>
                </a:solidFill>
              </a:rPr>
              <a:t>Расходы районного бюджета </a:t>
            </a:r>
            <a:br>
              <a:rPr lang="ru-RU" sz="2400" b="1" i="1" dirty="0" smtClean="0">
                <a:solidFill>
                  <a:srgbClr val="002060"/>
                </a:solidFill>
              </a:rPr>
            </a:br>
            <a:r>
              <a:rPr lang="ru-RU" sz="2400" b="1" i="1" dirty="0" smtClean="0">
                <a:solidFill>
                  <a:srgbClr val="002060"/>
                </a:solidFill>
              </a:rPr>
              <a:t>по разделу</a:t>
            </a:r>
            <a:br>
              <a:rPr lang="ru-RU" sz="2400" b="1" i="1" dirty="0" smtClean="0">
                <a:solidFill>
                  <a:srgbClr val="002060"/>
                </a:solidFill>
              </a:rPr>
            </a:br>
            <a:r>
              <a:rPr lang="ru-RU" sz="2400" b="1" i="1" dirty="0" smtClean="0">
                <a:solidFill>
                  <a:srgbClr val="002060"/>
                </a:solidFill>
              </a:rPr>
              <a:t>«Межбюджетные трансферты общего характера бюджетам бюджетной системы Российской Федерации» </a:t>
            </a:r>
            <a:br>
              <a:rPr lang="ru-RU" sz="2400" b="1" i="1" dirty="0" smtClean="0">
                <a:solidFill>
                  <a:srgbClr val="002060"/>
                </a:solidFill>
              </a:rPr>
            </a:br>
            <a:r>
              <a:rPr lang="ru-RU" sz="2400" b="1" i="1" dirty="0" smtClean="0">
                <a:solidFill>
                  <a:srgbClr val="002060"/>
                </a:solidFill>
              </a:rPr>
              <a:t>в 2021 году</a:t>
            </a:r>
            <a:br>
              <a:rPr lang="ru-RU" sz="2400" b="1" i="1" dirty="0" smtClean="0">
                <a:solidFill>
                  <a:srgbClr val="002060"/>
                </a:solidFill>
              </a:rPr>
            </a:br>
            <a:r>
              <a:rPr lang="ru-RU" sz="2400" b="1" i="1" dirty="0" smtClean="0">
                <a:solidFill>
                  <a:srgbClr val="002060"/>
                </a:solidFill>
              </a:rPr>
              <a:t/>
            </a:r>
            <a:br>
              <a:rPr lang="ru-RU" sz="2400" b="1" i="1" dirty="0" smtClean="0">
                <a:solidFill>
                  <a:srgbClr val="002060"/>
                </a:solidFill>
              </a:rPr>
            </a:br>
            <a:endParaRPr lang="ru-RU" sz="2400" b="1" i="1" dirty="0">
              <a:solidFill>
                <a:srgbClr val="002060"/>
              </a:solidFill>
            </a:endParaRPr>
          </a:p>
        </p:txBody>
      </p:sp>
      <p:graphicFrame>
        <p:nvGraphicFramePr>
          <p:cNvPr id="14" name="Объект 1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40165701"/>
              </p:ext>
            </p:extLst>
          </p:nvPr>
        </p:nvGraphicFramePr>
        <p:xfrm>
          <a:off x="467544" y="2708920"/>
          <a:ext cx="6450013" cy="39604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2699792" y="4047971"/>
            <a:ext cx="3096344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00" b="1" dirty="0"/>
              <a:t>в</a:t>
            </a:r>
            <a:r>
              <a:rPr lang="ru-RU" sz="1100" b="1" dirty="0" smtClean="0"/>
              <a:t>ыравнивание </a:t>
            </a:r>
            <a:r>
              <a:rPr lang="ru-RU" sz="1100" b="1" dirty="0"/>
              <a:t>уровня бюджетной обеспеченности поселений, входящих в состав муниципального </a:t>
            </a:r>
            <a:r>
              <a:rPr lang="ru-RU" sz="1100" b="1" dirty="0" smtClean="0"/>
              <a:t>района</a:t>
            </a:r>
            <a:endParaRPr lang="ru-RU" sz="1100" b="1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476672"/>
            <a:ext cx="792163" cy="1224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2951820" y="2569039"/>
            <a:ext cx="2592288" cy="29630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b="1" dirty="0" smtClean="0"/>
              <a:t>53 109,9 тыс. рублей</a:t>
            </a:r>
            <a:endParaRPr lang="ru-RU" sz="1400" b="1" dirty="0"/>
          </a:p>
        </p:txBody>
      </p:sp>
    </p:spTree>
    <p:extLst>
      <p:ext uri="{BB962C8B-B14F-4D97-AF65-F5344CB8AC3E}">
        <p14:creationId xmlns:p14="http://schemas.microsoft.com/office/powerpoint/2010/main" val="33169276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8134" y="2636912"/>
            <a:ext cx="6449180" cy="1320800"/>
          </a:xfrm>
        </p:spPr>
        <p:txBody>
          <a:bodyPr>
            <a:noAutofit/>
          </a:bodyPr>
          <a:lstStyle/>
          <a:p>
            <a:r>
              <a:rPr lang="ru-RU" sz="5400" b="1" dirty="0" smtClean="0">
                <a:solidFill>
                  <a:srgbClr val="002060"/>
                </a:solidFill>
              </a:rPr>
              <a:t>Спасибо</a:t>
            </a:r>
            <a:br>
              <a:rPr lang="ru-RU" sz="5400" b="1" dirty="0" smtClean="0">
                <a:solidFill>
                  <a:srgbClr val="002060"/>
                </a:solidFill>
              </a:rPr>
            </a:br>
            <a:r>
              <a:rPr lang="ru-RU" sz="5400" b="1" dirty="0" smtClean="0">
                <a:solidFill>
                  <a:srgbClr val="002060"/>
                </a:solidFill>
              </a:rPr>
              <a:t>за внимание !</a:t>
            </a:r>
            <a:endParaRPr lang="ru-RU" sz="5400" b="1" dirty="0">
              <a:solidFill>
                <a:srgbClr val="002060"/>
              </a:solidFill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476671"/>
            <a:ext cx="792163" cy="1224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488264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332656"/>
            <a:ext cx="5760640" cy="888270"/>
          </a:xfrm>
        </p:spPr>
        <p:txBody>
          <a:bodyPr>
            <a:normAutofit/>
          </a:bodyPr>
          <a:lstStyle/>
          <a:p>
            <a:pPr algn="ctr"/>
            <a:r>
              <a:rPr lang="ru-RU" sz="2400" b="1" i="1" dirty="0" smtClean="0">
                <a:solidFill>
                  <a:srgbClr val="002060"/>
                </a:solidFill>
              </a:rPr>
              <a:t>Доходы районного бюджета </a:t>
            </a:r>
            <a:br>
              <a:rPr lang="ru-RU" sz="2400" b="1" i="1" dirty="0" smtClean="0">
                <a:solidFill>
                  <a:srgbClr val="002060"/>
                </a:solidFill>
              </a:rPr>
            </a:br>
            <a:r>
              <a:rPr lang="ru-RU" sz="2400" b="1" i="1" dirty="0">
                <a:solidFill>
                  <a:srgbClr val="002060"/>
                </a:solidFill>
              </a:rPr>
              <a:t>за 2021 год</a:t>
            </a: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03276510"/>
              </p:ext>
            </p:extLst>
          </p:nvPr>
        </p:nvGraphicFramePr>
        <p:xfrm>
          <a:off x="418406" y="1752188"/>
          <a:ext cx="7200800" cy="47525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5" name="Рисунок 4" descr="Калачинский (пакет красный) герб цветной с короной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53" y="188640"/>
            <a:ext cx="792088" cy="1176302"/>
          </a:xfrm>
          <a:prstGeom prst="rect">
            <a:avLst/>
          </a:prstGeom>
          <a:blipFill>
            <a:blip r:embed="rId4"/>
            <a:tile tx="0" ty="0" sx="100000" sy="100000" flip="none" algn="tl"/>
          </a:blipFill>
        </p:spPr>
      </p:pic>
      <p:sp>
        <p:nvSpPr>
          <p:cNvPr id="3" name="TextBox 2"/>
          <p:cNvSpPr txBox="1"/>
          <p:nvPr/>
        </p:nvSpPr>
        <p:spPr>
          <a:xfrm>
            <a:off x="5652120" y="1907202"/>
            <a:ext cx="1944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>
                <a:solidFill>
                  <a:srgbClr val="002060"/>
                </a:solidFill>
                <a:latin typeface="+mj-lt"/>
                <a:ea typeface="+mj-ea"/>
                <a:cs typeface="+mj-cs"/>
              </a:rPr>
              <a:t>тыс</a:t>
            </a:r>
            <a:r>
              <a:rPr lang="ru-RU" dirty="0" smtClean="0"/>
              <a:t>. </a:t>
            </a:r>
            <a:r>
              <a:rPr lang="ru-RU" b="1" i="1" dirty="0">
                <a:solidFill>
                  <a:srgbClr val="002060"/>
                </a:solidFill>
                <a:latin typeface="+mj-lt"/>
                <a:ea typeface="+mj-ea"/>
                <a:cs typeface="+mj-cs"/>
              </a:rPr>
              <a:t>рублей</a:t>
            </a:r>
          </a:p>
        </p:txBody>
      </p:sp>
    </p:spTree>
    <p:extLst>
      <p:ext uri="{BB962C8B-B14F-4D97-AF65-F5344CB8AC3E}">
        <p14:creationId xmlns:p14="http://schemas.microsoft.com/office/powerpoint/2010/main" val="20087797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476672"/>
            <a:ext cx="5688632" cy="1320800"/>
          </a:xfrm>
          <a:effectLst>
            <a:outerShdw sx="1000" sy="1000" algn="ctr" rotWithShape="0">
              <a:srgbClr val="000000"/>
            </a:outerShdw>
          </a:effectLst>
        </p:spPr>
        <p:txBody>
          <a:bodyPr>
            <a:normAutofit/>
          </a:bodyPr>
          <a:lstStyle/>
          <a:p>
            <a:pPr algn="ctr"/>
            <a:r>
              <a:rPr lang="ru-RU" sz="2400" b="1" i="1" dirty="0" smtClean="0">
                <a:solidFill>
                  <a:srgbClr val="002060"/>
                </a:solidFill>
              </a:rPr>
              <a:t>Доходы районного бюджета </a:t>
            </a:r>
            <a:br>
              <a:rPr lang="ru-RU" sz="2400" b="1" i="1" dirty="0" smtClean="0">
                <a:solidFill>
                  <a:srgbClr val="002060"/>
                </a:solidFill>
              </a:rPr>
            </a:br>
            <a:r>
              <a:rPr lang="ru-RU" sz="2400" b="1" i="1" dirty="0" smtClean="0">
                <a:solidFill>
                  <a:srgbClr val="002060"/>
                </a:solidFill>
              </a:rPr>
              <a:t>за 2020–2021 годы</a:t>
            </a:r>
            <a:endParaRPr lang="ru-RU" sz="2400" b="1" i="1" dirty="0">
              <a:solidFill>
                <a:srgbClr val="002060"/>
              </a:solidFill>
            </a:endParaRPr>
          </a:p>
        </p:txBody>
      </p:sp>
      <p:graphicFrame>
        <p:nvGraphicFramePr>
          <p:cNvPr id="45" name="Объект 4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07832864"/>
              </p:ext>
            </p:extLst>
          </p:nvPr>
        </p:nvGraphicFramePr>
        <p:xfrm>
          <a:off x="460326" y="1988840"/>
          <a:ext cx="6450013" cy="38814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4" name="Рисунок 3" descr="Калачинский (пакет красный) герб цветной с короной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53" y="188640"/>
            <a:ext cx="792088" cy="1176302"/>
          </a:xfrm>
          <a:prstGeom prst="rect">
            <a:avLst/>
          </a:prstGeom>
          <a:blipFill>
            <a:blip r:embed="rId4"/>
            <a:tile tx="0" ty="0" sx="100000" sy="100000" flip="none" algn="tl"/>
          </a:blipFill>
        </p:spPr>
      </p:pic>
      <p:sp>
        <p:nvSpPr>
          <p:cNvPr id="3" name="TextBox 2"/>
          <p:cNvSpPr txBox="1"/>
          <p:nvPr/>
        </p:nvSpPr>
        <p:spPr>
          <a:xfrm>
            <a:off x="5698951" y="1484784"/>
            <a:ext cx="18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>
              <a:spcBef>
                <a:spcPct val="0"/>
              </a:spcBef>
            </a:pPr>
            <a:r>
              <a:rPr lang="ru-RU" b="1" dirty="0">
                <a:solidFill>
                  <a:srgbClr val="002060"/>
                </a:solidFill>
                <a:latin typeface="+mj-lt"/>
                <a:ea typeface="+mj-ea"/>
                <a:cs typeface="+mj-cs"/>
              </a:rPr>
              <a:t>тыс. рублей</a:t>
            </a:r>
          </a:p>
        </p:txBody>
      </p:sp>
    </p:spTree>
    <p:extLst>
      <p:ext uri="{BB962C8B-B14F-4D97-AF65-F5344CB8AC3E}">
        <p14:creationId xmlns:p14="http://schemas.microsoft.com/office/powerpoint/2010/main" val="15982272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388188"/>
            <a:ext cx="5472608" cy="79208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400" b="1" i="1" dirty="0">
                <a:solidFill>
                  <a:srgbClr val="002060"/>
                </a:solidFill>
              </a:rPr>
              <a:t>Структура налоговых и неналоговых доходов бюджета в 2021 году </a:t>
            </a:r>
            <a:r>
              <a:rPr lang="ru-RU" sz="2400" b="1" dirty="0" smtClean="0">
                <a:solidFill>
                  <a:srgbClr val="002060"/>
                </a:solidFill>
              </a:rPr>
              <a:t/>
            </a:r>
            <a:br>
              <a:rPr lang="ru-RU" sz="2400" b="1" dirty="0" smtClean="0">
                <a:solidFill>
                  <a:srgbClr val="002060"/>
                </a:solidFill>
              </a:rPr>
            </a:br>
            <a:endParaRPr lang="ru-RU" sz="2400" b="1" dirty="0">
              <a:solidFill>
                <a:srgbClr val="002060"/>
              </a:solidFill>
            </a:endParaRPr>
          </a:p>
        </p:txBody>
      </p:sp>
      <p:pic>
        <p:nvPicPr>
          <p:cNvPr id="4" name="Рисунок 3" descr="Калачинский (пакет красный) герб цветной с короной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88640"/>
            <a:ext cx="792088" cy="1176302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</p:spPr>
      </p:pic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55087374"/>
              </p:ext>
            </p:extLst>
          </p:nvPr>
        </p:nvGraphicFramePr>
        <p:xfrm>
          <a:off x="179512" y="1628800"/>
          <a:ext cx="7848000" cy="51173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5436096" y="1180276"/>
            <a:ext cx="16561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>
                <a:solidFill>
                  <a:srgbClr val="002060"/>
                </a:solidFill>
                <a:latin typeface="+mj-lt"/>
                <a:ea typeface="+mj-ea"/>
                <a:cs typeface="+mj-cs"/>
              </a:rPr>
              <a:t>тыс</a:t>
            </a:r>
            <a:r>
              <a:rPr lang="ru-RU" b="1" i="1" dirty="0">
                <a:solidFill>
                  <a:srgbClr val="002060"/>
                </a:solidFill>
                <a:latin typeface="+mj-lt"/>
                <a:ea typeface="+mj-ea"/>
                <a:cs typeface="+mj-cs"/>
              </a:rPr>
              <a:t>. </a:t>
            </a:r>
            <a:r>
              <a:rPr lang="ru-RU" b="1" i="1" dirty="0" smtClean="0">
                <a:solidFill>
                  <a:srgbClr val="002060"/>
                </a:solidFill>
                <a:latin typeface="+mj-lt"/>
                <a:ea typeface="+mj-ea"/>
                <a:cs typeface="+mj-cs"/>
              </a:rPr>
              <a:t>рублей</a:t>
            </a:r>
            <a:endParaRPr lang="ru-RU" b="1" i="1" dirty="0">
              <a:solidFill>
                <a:srgbClr val="002060"/>
              </a:solidFill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11372419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05930" y="620688"/>
            <a:ext cx="6449180" cy="1320800"/>
          </a:xfrm>
        </p:spPr>
        <p:txBody>
          <a:bodyPr>
            <a:normAutofit/>
          </a:bodyPr>
          <a:lstStyle/>
          <a:p>
            <a:pPr algn="ctr"/>
            <a:r>
              <a:rPr lang="ru-RU" sz="2400" b="1" i="1" dirty="0" smtClean="0">
                <a:solidFill>
                  <a:srgbClr val="002060"/>
                </a:solidFill>
              </a:rPr>
              <a:t>Динамика налоговых и неналоговых</a:t>
            </a:r>
            <a:br>
              <a:rPr lang="ru-RU" sz="2400" b="1" i="1" dirty="0" smtClean="0">
                <a:solidFill>
                  <a:srgbClr val="002060"/>
                </a:solidFill>
              </a:rPr>
            </a:br>
            <a:r>
              <a:rPr lang="ru-RU" sz="2400" b="1" i="1" dirty="0" smtClean="0">
                <a:solidFill>
                  <a:srgbClr val="002060"/>
                </a:solidFill>
              </a:rPr>
              <a:t>доходов районного бюджета                 за 2020-2021 годы</a:t>
            </a:r>
            <a:endParaRPr lang="ru-RU" sz="2400" b="1" i="1" dirty="0">
              <a:solidFill>
                <a:srgbClr val="002060"/>
              </a:solidFill>
            </a:endParaRPr>
          </a:p>
        </p:txBody>
      </p:sp>
      <p:graphicFrame>
        <p:nvGraphicFramePr>
          <p:cNvPr id="5" name="Объект 1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33023564"/>
              </p:ext>
            </p:extLst>
          </p:nvPr>
        </p:nvGraphicFramePr>
        <p:xfrm>
          <a:off x="107504" y="1772816"/>
          <a:ext cx="7488831" cy="49685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4" name="Рисунок 3" descr="Калачинский (пакет красный) герб цветной с короной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53" y="188640"/>
            <a:ext cx="792088" cy="1176302"/>
          </a:xfrm>
          <a:prstGeom prst="rect">
            <a:avLst/>
          </a:prstGeom>
          <a:blipFill>
            <a:blip r:embed="rId4"/>
            <a:tile tx="0" ty="0" sx="100000" sy="100000" flip="none" algn="tl"/>
          </a:blipFill>
        </p:spPr>
      </p:pic>
      <p:sp>
        <p:nvSpPr>
          <p:cNvPr id="3" name="TextBox 2"/>
          <p:cNvSpPr txBox="1"/>
          <p:nvPr/>
        </p:nvSpPr>
        <p:spPr>
          <a:xfrm>
            <a:off x="5542334" y="1916832"/>
            <a:ext cx="1584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>
              <a:spcBef>
                <a:spcPct val="0"/>
              </a:spcBef>
            </a:pPr>
            <a:r>
              <a:rPr lang="ru-RU" b="1" dirty="0">
                <a:solidFill>
                  <a:srgbClr val="002060"/>
                </a:solidFill>
                <a:latin typeface="+mj-lt"/>
                <a:ea typeface="+mj-ea"/>
                <a:cs typeface="+mj-cs"/>
              </a:rPr>
              <a:t>тыс. рублей</a:t>
            </a:r>
          </a:p>
        </p:txBody>
      </p:sp>
    </p:spTree>
    <p:extLst>
      <p:ext uri="{BB962C8B-B14F-4D97-AF65-F5344CB8AC3E}">
        <p14:creationId xmlns:p14="http://schemas.microsoft.com/office/powerpoint/2010/main" val="34138098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332656"/>
            <a:ext cx="5472608" cy="1152128"/>
          </a:xfrm>
        </p:spPr>
        <p:txBody>
          <a:bodyPr>
            <a:noAutofit/>
          </a:bodyPr>
          <a:lstStyle/>
          <a:p>
            <a:pPr algn="ctr"/>
            <a:r>
              <a:rPr lang="ru-RU" sz="2400" b="1" i="1" dirty="0" smtClean="0">
                <a:solidFill>
                  <a:srgbClr val="002060"/>
                </a:solidFill>
              </a:rPr>
              <a:t>Структура </a:t>
            </a:r>
            <a:br>
              <a:rPr lang="ru-RU" sz="2400" b="1" i="1" dirty="0" smtClean="0">
                <a:solidFill>
                  <a:srgbClr val="002060"/>
                </a:solidFill>
              </a:rPr>
            </a:br>
            <a:r>
              <a:rPr lang="ru-RU" sz="2400" b="1" i="1" dirty="0" smtClean="0">
                <a:solidFill>
                  <a:srgbClr val="002060"/>
                </a:solidFill>
              </a:rPr>
              <a:t>безвозмездных поступлений</a:t>
            </a:r>
            <a:br>
              <a:rPr lang="ru-RU" sz="2400" b="1" i="1" dirty="0" smtClean="0">
                <a:solidFill>
                  <a:srgbClr val="002060"/>
                </a:solidFill>
              </a:rPr>
            </a:br>
            <a:r>
              <a:rPr lang="ru-RU" sz="2400" b="1" i="1" dirty="0" smtClean="0">
                <a:solidFill>
                  <a:srgbClr val="002060"/>
                </a:solidFill>
              </a:rPr>
              <a:t>в 2021 году</a:t>
            </a:r>
            <a:endParaRPr lang="ru-RU" sz="2400" b="1" i="1" dirty="0">
              <a:solidFill>
                <a:srgbClr val="002060"/>
              </a:solidFill>
            </a:endParaRPr>
          </a:p>
        </p:txBody>
      </p:sp>
      <p:pic>
        <p:nvPicPr>
          <p:cNvPr id="4" name="Рисунок 3" descr="Калачинский (пакет красный) герб цветной с короной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53" y="188640"/>
            <a:ext cx="792088" cy="1176302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</p:spPr>
      </p:pic>
      <p:graphicFrame>
        <p:nvGraphicFramePr>
          <p:cNvPr id="7" name="Объект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55118579"/>
              </p:ext>
            </p:extLst>
          </p:nvPr>
        </p:nvGraphicFramePr>
        <p:xfrm>
          <a:off x="107504" y="2132856"/>
          <a:ext cx="7056784" cy="41044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5005164" y="1628800"/>
            <a:ext cx="1944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>
                <a:solidFill>
                  <a:srgbClr val="002060"/>
                </a:solidFill>
                <a:latin typeface="+mj-lt"/>
                <a:ea typeface="+mj-ea"/>
                <a:cs typeface="+mj-cs"/>
              </a:rPr>
              <a:t>тыс</a:t>
            </a:r>
            <a:r>
              <a:rPr lang="ru-RU" dirty="0" smtClean="0"/>
              <a:t>. </a:t>
            </a:r>
            <a:r>
              <a:rPr lang="ru-RU" b="1" i="1" dirty="0">
                <a:solidFill>
                  <a:srgbClr val="002060"/>
                </a:solidFill>
                <a:latin typeface="+mj-lt"/>
                <a:ea typeface="+mj-ea"/>
                <a:cs typeface="+mj-cs"/>
              </a:rPr>
              <a:t>рублей</a:t>
            </a:r>
          </a:p>
        </p:txBody>
      </p:sp>
    </p:spTree>
    <p:extLst>
      <p:ext uri="{BB962C8B-B14F-4D97-AF65-F5344CB8AC3E}">
        <p14:creationId xmlns:p14="http://schemas.microsoft.com/office/powerpoint/2010/main" val="6011176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19672" y="404664"/>
            <a:ext cx="5472608" cy="1320800"/>
          </a:xfrm>
        </p:spPr>
        <p:txBody>
          <a:bodyPr>
            <a:normAutofit/>
          </a:bodyPr>
          <a:lstStyle/>
          <a:p>
            <a:pPr algn="ctr"/>
            <a:r>
              <a:rPr lang="ru-RU" sz="2400" b="1" i="1" dirty="0" smtClean="0">
                <a:solidFill>
                  <a:srgbClr val="002060"/>
                </a:solidFill>
              </a:rPr>
              <a:t>Динамика безвозмездных поступлений в районный бюджет</a:t>
            </a:r>
            <a:br>
              <a:rPr lang="ru-RU" sz="2400" b="1" i="1" dirty="0" smtClean="0">
                <a:solidFill>
                  <a:srgbClr val="002060"/>
                </a:solidFill>
              </a:rPr>
            </a:br>
            <a:r>
              <a:rPr lang="ru-RU" sz="2400" b="1" i="1" dirty="0" smtClean="0">
                <a:solidFill>
                  <a:srgbClr val="002060"/>
                </a:solidFill>
              </a:rPr>
              <a:t> </a:t>
            </a:r>
            <a:r>
              <a:rPr lang="ru-RU" sz="2400" b="1" i="1" dirty="0">
                <a:solidFill>
                  <a:srgbClr val="002060"/>
                </a:solidFill>
              </a:rPr>
              <a:t>в 2020-2021 годах</a:t>
            </a:r>
          </a:p>
        </p:txBody>
      </p:sp>
      <p:graphicFrame>
        <p:nvGraphicFramePr>
          <p:cNvPr id="14" name="Объект 1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15882612"/>
              </p:ext>
            </p:extLst>
          </p:nvPr>
        </p:nvGraphicFramePr>
        <p:xfrm>
          <a:off x="1191072" y="1304653"/>
          <a:ext cx="6584280" cy="55446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4" name="Рисунок 3" descr="Калачинский (пакет красный) герб цветной с короной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53" y="188640"/>
            <a:ext cx="792088" cy="1176302"/>
          </a:xfrm>
          <a:prstGeom prst="rect">
            <a:avLst/>
          </a:prstGeom>
          <a:blipFill>
            <a:blip r:embed="rId4"/>
            <a:tile tx="0" ty="0" sx="100000" sy="100000" flip="none" algn="tl"/>
          </a:blipFill>
        </p:spPr>
      </p:pic>
      <p:sp>
        <p:nvSpPr>
          <p:cNvPr id="3" name="TextBox 2"/>
          <p:cNvSpPr txBox="1"/>
          <p:nvPr/>
        </p:nvSpPr>
        <p:spPr>
          <a:xfrm>
            <a:off x="5796136" y="1754932"/>
            <a:ext cx="16561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dirty="0">
                <a:solidFill>
                  <a:srgbClr val="002060"/>
                </a:solidFill>
                <a:latin typeface="+mj-lt"/>
                <a:ea typeface="+mj-ea"/>
                <a:cs typeface="+mj-cs"/>
              </a:rPr>
              <a:t>тыс. рублей</a:t>
            </a:r>
          </a:p>
        </p:txBody>
      </p:sp>
    </p:spTree>
    <p:extLst>
      <p:ext uri="{BB962C8B-B14F-4D97-AF65-F5344CB8AC3E}">
        <p14:creationId xmlns:p14="http://schemas.microsoft.com/office/powerpoint/2010/main" val="17977382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7664" y="188640"/>
            <a:ext cx="5544616" cy="13208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400" b="1" i="1" dirty="0" smtClean="0">
                <a:solidFill>
                  <a:srgbClr val="002060"/>
                </a:solidFill>
              </a:rPr>
              <a:t>Структура расходов </a:t>
            </a:r>
            <a:br>
              <a:rPr lang="ru-RU" sz="2400" b="1" i="1" dirty="0" smtClean="0">
                <a:solidFill>
                  <a:srgbClr val="002060"/>
                </a:solidFill>
              </a:rPr>
            </a:br>
            <a:r>
              <a:rPr lang="ru-RU" sz="2400" b="1" i="1" dirty="0" smtClean="0">
                <a:solidFill>
                  <a:srgbClr val="002060"/>
                </a:solidFill>
              </a:rPr>
              <a:t>районного </a:t>
            </a:r>
            <a:r>
              <a:rPr lang="ru-RU" sz="2700" b="1" i="1" dirty="0" smtClean="0">
                <a:solidFill>
                  <a:srgbClr val="002060"/>
                </a:solidFill>
              </a:rPr>
              <a:t>бюджета</a:t>
            </a:r>
            <a:r>
              <a:rPr lang="ru-RU" sz="2400" b="1" i="1" dirty="0" smtClean="0">
                <a:solidFill>
                  <a:srgbClr val="002060"/>
                </a:solidFill>
              </a:rPr>
              <a:t> </a:t>
            </a:r>
            <a:br>
              <a:rPr lang="ru-RU" sz="2400" b="1" i="1" dirty="0" smtClean="0">
                <a:solidFill>
                  <a:srgbClr val="002060"/>
                </a:solidFill>
              </a:rPr>
            </a:br>
            <a:r>
              <a:rPr lang="ru-RU" sz="2400" b="1" i="1" dirty="0" smtClean="0">
                <a:solidFill>
                  <a:srgbClr val="002060"/>
                </a:solidFill>
              </a:rPr>
              <a:t>в 2021 году,                                                                1 102 696,0 тыс. рублей</a:t>
            </a:r>
            <a:endParaRPr lang="ru-RU" sz="2400" b="1" i="1" dirty="0">
              <a:solidFill>
                <a:srgbClr val="002060"/>
              </a:solidFill>
            </a:endParaRPr>
          </a:p>
        </p:txBody>
      </p:sp>
      <p:graphicFrame>
        <p:nvGraphicFramePr>
          <p:cNvPr id="12" name="Объект 1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86132491"/>
              </p:ext>
            </p:extLst>
          </p:nvPr>
        </p:nvGraphicFramePr>
        <p:xfrm>
          <a:off x="107504" y="1700808"/>
          <a:ext cx="7376368" cy="49685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4" name="Рисунок 3" descr="Калачинский (пакет красный) герб цветной с короной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53" y="188640"/>
            <a:ext cx="792088" cy="1176302"/>
          </a:xfrm>
          <a:prstGeom prst="rect">
            <a:avLst/>
          </a:prstGeom>
          <a:blipFill>
            <a:blip r:embed="rId4"/>
            <a:tile tx="0" ty="0" sx="100000" sy="100000" flip="none" algn="tl"/>
          </a:blipFill>
        </p:spPr>
      </p:pic>
    </p:spTree>
    <p:extLst>
      <p:ext uri="{BB962C8B-B14F-4D97-AF65-F5344CB8AC3E}">
        <p14:creationId xmlns:p14="http://schemas.microsoft.com/office/powerpoint/2010/main" val="9651657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acet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Facet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SalesStrategy_FacetGreenTheme_16x9_TP103418064" id="{D87256E1-9872-493E-B720-92FCF51AA491}" vid="{31F67606-90CF-4D61-9B50-ABDC4CD7DD7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TS103418065</Template>
  <TotalTime>4620</TotalTime>
  <Words>2437</Words>
  <Application>Microsoft Office PowerPoint</Application>
  <PresentationFormat>Экран (4:3)</PresentationFormat>
  <Paragraphs>285</Paragraphs>
  <Slides>25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Facet</vt:lpstr>
      <vt:lpstr>Исполнение районного бюджета за 2021 год </vt:lpstr>
      <vt:lpstr>Основные характеристики районного бюджета за 2021 год </vt:lpstr>
      <vt:lpstr>Доходы районного бюджета  за 2021 год</vt:lpstr>
      <vt:lpstr>Доходы районного бюджета  за 2020–2021 годы</vt:lpstr>
      <vt:lpstr>Структура налоговых и неналоговых доходов бюджета в 2021 году  </vt:lpstr>
      <vt:lpstr>Динамика налоговых и неналоговых доходов районного бюджета                 за 2020-2021 годы</vt:lpstr>
      <vt:lpstr>Структура  безвозмездных поступлений в 2021 году</vt:lpstr>
      <vt:lpstr>Динамика безвозмездных поступлений в районный бюджет  в 2020-2021 годах</vt:lpstr>
      <vt:lpstr>Структура расходов  районного бюджета  в 2021 году,                                                                1 102 696,0 тыс. рублей</vt:lpstr>
      <vt:lpstr>Динамика расходов по отраслям в 2020-2021 году </vt:lpstr>
      <vt:lpstr>Расходы районного бюджета по отрасли «Общегосударственные вопросы» в 2021 году,  93 918,7 тыс. рублей</vt:lpstr>
      <vt:lpstr>Расходы районного бюджета по отрасли «Национальная экономика»  в 2021 году, 15 812,4 тыс. рублей</vt:lpstr>
      <vt:lpstr>Расходы районного бюджета  по отрасли “Жилищно-коммунальное хозяйство” в 2021 году</vt:lpstr>
      <vt:lpstr>Расходы районного бюджета  по отрасли “Охрана окружающей среды” в 2021 году</vt:lpstr>
      <vt:lpstr>Расходы районного бюджета по отрасли “Образование” в 2021 году,  655 858,1 тыс. рублей</vt:lpstr>
      <vt:lpstr>Расходы районного бюджета по отрасли “Образование” в 2021 году</vt:lpstr>
      <vt:lpstr>Расходы районного бюджета по отрасли «Образование»  в 2021 году</vt:lpstr>
      <vt:lpstr>Расходы районного бюджета  по отрасли «Образование»  в 2021 году</vt:lpstr>
      <vt:lpstr>Расходы районного бюджета по отрасли “Образование”  в 2021 году</vt:lpstr>
      <vt:lpstr>Расходы районного бюджета по отрасли «Образование»                 в 2021 году</vt:lpstr>
      <vt:lpstr>Расходы районного бюджета по отрасли «Культура, кинематография»                   в 2021 году </vt:lpstr>
      <vt:lpstr>Расходы районного бюджета  по отрасли «Физическая культура и спорт» в 2021 году</vt:lpstr>
      <vt:lpstr>Расходы районного бюджета  по отрасли «Социальная политика»  в 2021 году </vt:lpstr>
      <vt:lpstr>Расходы районного бюджета  по разделу «Межбюджетные трансферты общего характера бюджетам бюджетной системы Российской Федерации»  в 2021 году  </vt:lpstr>
      <vt:lpstr>Спасибо за внимание 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Исполнение районного бюджета за 2013 год</dc:title>
  <dc:creator>User</dc:creator>
  <cp:lastModifiedBy>Пользователь Windows</cp:lastModifiedBy>
  <cp:revision>605</cp:revision>
  <dcterms:modified xsi:type="dcterms:W3CDTF">2022-05-11T10:35:39Z</dcterms:modified>
</cp:coreProperties>
</file>